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handoutMasterIdLst>
    <p:handoutMasterId r:id="rId25"/>
  </p:handoutMasterIdLst>
  <p:sldIdLst>
    <p:sldId id="264" r:id="rId2"/>
    <p:sldId id="336" r:id="rId3"/>
    <p:sldId id="337" r:id="rId4"/>
    <p:sldId id="338" r:id="rId5"/>
    <p:sldId id="339" r:id="rId6"/>
    <p:sldId id="340" r:id="rId7"/>
    <p:sldId id="341" r:id="rId8"/>
    <p:sldId id="342" r:id="rId9"/>
    <p:sldId id="343" r:id="rId10"/>
    <p:sldId id="344" r:id="rId11"/>
    <p:sldId id="345" r:id="rId12"/>
    <p:sldId id="346" r:id="rId13"/>
    <p:sldId id="347" r:id="rId14"/>
    <p:sldId id="348" r:id="rId15"/>
    <p:sldId id="349" r:id="rId16"/>
    <p:sldId id="350" r:id="rId17"/>
    <p:sldId id="351" r:id="rId18"/>
    <p:sldId id="352" r:id="rId19"/>
    <p:sldId id="353" r:id="rId20"/>
    <p:sldId id="354" r:id="rId21"/>
    <p:sldId id="355" r:id="rId22"/>
    <p:sldId id="335" r:id="rId23"/>
  </p:sldIdLst>
  <p:sldSz cx="12188825" cy="6858000"/>
  <p:notesSz cx="6858000" cy="9144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9" pos="3794" userDrawn="1">
          <p15:clr>
            <a:srgbClr val="A4A3A4"/>
          </p15:clr>
        </p15:guide>
        <p15:guide id="10"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280" autoAdjust="0"/>
  </p:normalViewPr>
  <p:slideViewPr>
    <p:cSldViewPr showGuides="1">
      <p:cViewPr varScale="1">
        <p:scale>
          <a:sx n="114" d="100"/>
          <a:sy n="114" d="100"/>
        </p:scale>
        <p:origin x="474" y="102"/>
      </p:cViewPr>
      <p:guideLst>
        <p:guide pos="3794"/>
        <p:guide orient="horz" pos="2160"/>
      </p:guideLst>
    </p:cSldViewPr>
  </p:slideViewPr>
  <p:notesTextViewPr>
    <p:cViewPr>
      <p:scale>
        <a:sx n="1" d="1"/>
        <a:sy n="1" d="1"/>
      </p:scale>
      <p:origin x="0" y="0"/>
    </p:cViewPr>
  </p:notesTextViewPr>
  <p:notesViewPr>
    <p:cSldViewPr>
      <p:cViewPr varScale="1">
        <p:scale>
          <a:sx n="63" d="100"/>
          <a:sy n="63" d="100"/>
        </p:scale>
        <p:origin x="1986"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solidFill>
                <a:schemeClr val="tx2"/>
              </a:solidFil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973C59C-4E16-4A64-A766-34DB213E11B3}" type="datetimeFigureOut">
              <a:rPr lang="en-US">
                <a:solidFill>
                  <a:schemeClr val="tx2"/>
                </a:solidFill>
              </a:rPr>
              <a:t>4/14/2021</a:t>
            </a:fld>
            <a:endParaRPr>
              <a:solidFill>
                <a:schemeClr val="tx2"/>
              </a:solidFil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solidFill>
                <a:schemeClr val="tx2"/>
              </a:solidFil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FD77566-CD65-4859-9FA1-43956DC85B8C}" type="slidenum">
              <a:rPr>
                <a:solidFill>
                  <a:schemeClr val="tx2"/>
                </a:solidFill>
              </a:rPr>
              <a:t>‹#›</a:t>
            </a:fld>
            <a:endParaRPr>
              <a:solidFill>
                <a:schemeClr val="tx2"/>
              </a:solidFill>
            </a:endParaRPr>
          </a:p>
        </p:txBody>
      </p:sp>
    </p:spTree>
    <p:extLst>
      <p:ext uri="{BB962C8B-B14F-4D97-AF65-F5344CB8AC3E}">
        <p14:creationId xmlns:p14="http://schemas.microsoft.com/office/powerpoint/2010/main" val="2708798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solidFill>
                  <a:schemeClr val="tx2"/>
                </a:solidFill>
              </a:defRPr>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solidFill>
                  <a:schemeClr val="tx2"/>
                </a:solidFill>
              </a:defRPr>
            </a:lvl1pPr>
          </a:lstStyle>
          <a:p>
            <a:fld id="{F95CF31C-F757-429C-A789-86504F04C3BE}" type="datetimeFigureOut">
              <a:rPr lang="en-US"/>
              <a:pPr/>
              <a:t>4/14/2021</a:t>
            </a:fld>
            <a:endParaRP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solidFill>
                  <a:schemeClr val="tx2"/>
                </a:solidFill>
              </a:defRPr>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solidFill>
                  <a:schemeClr val="tx2"/>
                </a:solidFill>
              </a:defRPr>
            </a:lvl1pPr>
          </a:lstStyle>
          <a:p>
            <a:fld id="{B8796F01-7154-41E0-B48B-A6921757531A}" type="slidenum">
              <a:rPr/>
              <a:pPr/>
              <a:t>‹#›</a:t>
            </a:fld>
            <a:endParaRPr/>
          </a:p>
        </p:txBody>
      </p:sp>
    </p:spTree>
    <p:extLst>
      <p:ext uri="{BB962C8B-B14F-4D97-AF65-F5344CB8AC3E}">
        <p14:creationId xmlns:p14="http://schemas.microsoft.com/office/powerpoint/2010/main" val="44077566"/>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2"/>
        </a:solidFill>
        <a:latin typeface="+mn-lt"/>
        <a:ea typeface="+mn-ea"/>
        <a:cs typeface="+mn-cs"/>
      </a:defRPr>
    </a:lvl1pPr>
    <a:lvl2pPr marL="609493" algn="l" defTabSz="1218987" rtl="0" eaLnBrk="1" latinLnBrk="0" hangingPunct="1">
      <a:defRPr sz="1600" kern="1200">
        <a:solidFill>
          <a:schemeClr val="tx2"/>
        </a:solidFill>
        <a:latin typeface="+mn-lt"/>
        <a:ea typeface="+mn-ea"/>
        <a:cs typeface="+mn-cs"/>
      </a:defRPr>
    </a:lvl2pPr>
    <a:lvl3pPr marL="1218987" algn="l" defTabSz="1218987" rtl="0" eaLnBrk="1" latinLnBrk="0" hangingPunct="1">
      <a:defRPr sz="1600" kern="1200">
        <a:solidFill>
          <a:schemeClr val="tx2"/>
        </a:solidFill>
        <a:latin typeface="+mn-lt"/>
        <a:ea typeface="+mn-ea"/>
        <a:cs typeface="+mn-cs"/>
      </a:defRPr>
    </a:lvl3pPr>
    <a:lvl4pPr marL="1828480" algn="l" defTabSz="1218987" rtl="0" eaLnBrk="1" latinLnBrk="0" hangingPunct="1">
      <a:defRPr sz="1600" kern="1200">
        <a:solidFill>
          <a:schemeClr val="tx2"/>
        </a:solidFill>
        <a:latin typeface="+mn-lt"/>
        <a:ea typeface="+mn-ea"/>
        <a:cs typeface="+mn-cs"/>
      </a:defRPr>
    </a:lvl4pPr>
    <a:lvl5pPr marL="2437973" algn="l" defTabSz="1218987" rtl="0" eaLnBrk="1" latinLnBrk="0" hangingPunct="1">
      <a:defRPr sz="1600" kern="1200">
        <a:solidFill>
          <a:schemeClr val="tx2"/>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672383" y="1498601"/>
            <a:ext cx="7008574" cy="3298825"/>
          </a:xfrm>
        </p:spPr>
        <p:txBody>
          <a:bodyPr>
            <a:normAutofit/>
          </a:bodyPr>
          <a:lstStyle>
            <a:lvl1pPr>
              <a:lnSpc>
                <a:spcPct val="90000"/>
              </a:lnSpc>
              <a:defRPr sz="5400" cap="none" baseline="0"/>
            </a:lvl1pPr>
          </a:lstStyle>
          <a:p>
            <a:r>
              <a:rPr lang="en-US"/>
              <a:t>Click to edit Master title style</a:t>
            </a:r>
            <a:endParaRPr/>
          </a:p>
        </p:txBody>
      </p:sp>
      <p:sp>
        <p:nvSpPr>
          <p:cNvPr id="3" name="Subtitle 2"/>
          <p:cNvSpPr>
            <a:spLocks noGrp="1"/>
          </p:cNvSpPr>
          <p:nvPr>
            <p:ph type="subTitle" idx="1"/>
          </p:nvPr>
        </p:nvSpPr>
        <p:spPr>
          <a:xfrm>
            <a:off x="4672383" y="4927600"/>
            <a:ext cx="7008574" cy="1244600"/>
          </a:xfrm>
        </p:spPr>
        <p:txBody>
          <a:bodyPr>
            <a:normAutofit/>
          </a:bodyPr>
          <a:lstStyle>
            <a:lvl1pPr marL="0" indent="0" algn="l">
              <a:spcBef>
                <a:spcPts val="0"/>
              </a:spcBef>
              <a:buNone/>
              <a:defRPr sz="2800" b="0">
                <a:solidFill>
                  <a:schemeClr val="tx1"/>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a:t>Click to edit Master subtitle style</a:t>
            </a:r>
            <a:endParaRPr/>
          </a:p>
        </p:txBody>
      </p:sp>
    </p:spTree>
    <p:extLst>
      <p:ext uri="{BB962C8B-B14F-4D97-AF65-F5344CB8AC3E}">
        <p14:creationId xmlns:p14="http://schemas.microsoft.com/office/powerpoint/2010/main" val="3222770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7AECB6C2-1084-4AED-A74A-DF028B0094EA}" type="datetimeFigureOut">
              <a:rPr lang="en-US"/>
              <a:t>4/14/2021</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591C5AD9-787D-40FA-8A4D-16A055B9AF81}" type="slidenum">
              <a:rPr/>
              <a:t>‹#›</a:t>
            </a:fld>
            <a:endParaRPr/>
          </a:p>
        </p:txBody>
      </p:sp>
    </p:spTree>
    <p:extLst>
      <p:ext uri="{BB962C8B-B14F-4D97-AF65-F5344CB8AC3E}">
        <p14:creationId xmlns:p14="http://schemas.microsoft.com/office/powerpoint/2010/main" val="1010434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52633" y="274638"/>
            <a:ext cx="1422030" cy="5897561"/>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117309" y="274638"/>
            <a:ext cx="8532178" cy="589756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7AECB6C2-1084-4AED-A74A-DF028B0094EA}" type="datetimeFigureOut">
              <a:rPr lang="en-US"/>
              <a:t>4/14/2021</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591C5AD9-787D-40FA-8A4D-16A055B9AF81}" type="slidenum">
              <a:rPr/>
              <a:t>‹#›</a:t>
            </a:fld>
            <a:endParaRPr/>
          </a:p>
        </p:txBody>
      </p:sp>
    </p:spTree>
    <p:extLst>
      <p:ext uri="{BB962C8B-B14F-4D97-AF65-F5344CB8AC3E}">
        <p14:creationId xmlns:p14="http://schemas.microsoft.com/office/powerpoint/2010/main" val="3650715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8B5A30F4-0B4E-4E4B-BC36-C30CD13F4E17}" type="datetimeFigureOut">
              <a:rPr lang="en-US"/>
              <a:t>4/14/2021</a:t>
            </a:fld>
            <a:endParaRPr dirty="0"/>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DA60BA0E-20D0-4E7C-B286-26C960A6788F}" type="slidenum">
              <a:rPr/>
              <a:t>‹#›</a:t>
            </a:fld>
            <a:endParaRPr/>
          </a:p>
        </p:txBody>
      </p:sp>
    </p:spTree>
    <p:extLst>
      <p:ext uri="{BB962C8B-B14F-4D97-AF65-F5344CB8AC3E}">
        <p14:creationId xmlns:p14="http://schemas.microsoft.com/office/powerpoint/2010/main" val="1563524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12589" y="4445000"/>
            <a:ext cx="7008574" cy="1930400"/>
          </a:xfrm>
        </p:spPr>
        <p:txBody>
          <a:bodyPr anchor="t">
            <a:normAutofit/>
          </a:bodyPr>
          <a:lstStyle>
            <a:lvl1pPr algn="l">
              <a:defRPr sz="5400" b="0" cap="none" baseline="0"/>
            </a:lvl1pPr>
          </a:lstStyle>
          <a:p>
            <a:r>
              <a:rPr lang="en-US"/>
              <a:t>Click to edit Master title style</a:t>
            </a:r>
            <a:endParaRPr dirty="0"/>
          </a:p>
        </p:txBody>
      </p:sp>
      <p:sp>
        <p:nvSpPr>
          <p:cNvPr id="3" name="Text Placeholder 2"/>
          <p:cNvSpPr>
            <a:spLocks noGrp="1"/>
          </p:cNvSpPr>
          <p:nvPr>
            <p:ph type="body" idx="1"/>
          </p:nvPr>
        </p:nvSpPr>
        <p:spPr>
          <a:xfrm>
            <a:off x="812589" y="3124200"/>
            <a:ext cx="7008574" cy="1296987"/>
          </a:xfrm>
        </p:spPr>
        <p:txBody>
          <a:bodyPr anchor="b">
            <a:normAutofit/>
          </a:bodyPr>
          <a:lstStyle>
            <a:lvl1pPr marL="0" indent="0">
              <a:spcBef>
                <a:spcPts val="0"/>
              </a:spcBef>
              <a:buNone/>
              <a:defRPr sz="2800">
                <a:solidFill>
                  <a:schemeClr val="tx1"/>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419634022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117309" y="1701800"/>
            <a:ext cx="4977104" cy="4470400"/>
          </a:xfrm>
        </p:spPr>
        <p:txBody>
          <a:bodyPr>
            <a:normAutofit/>
          </a:bodyPr>
          <a:lstStyle>
            <a:lvl1pPr>
              <a:defRPr sz="2400"/>
            </a:lvl1pPr>
            <a:lvl2pPr>
              <a:defRPr sz="2000"/>
            </a:lvl2pPr>
            <a:lvl3pPr>
              <a:defRPr sz="1800"/>
            </a:lvl3pPr>
            <a:lvl4pPr>
              <a:defRPr sz="1800"/>
            </a:lvl4pPr>
            <a:lvl5pPr marL="2011328">
              <a:defRPr sz="1800"/>
            </a:lvl5pPr>
            <a:lvl6pPr marL="1706581" indent="0">
              <a:buNone/>
              <a:defRPr sz="1800"/>
            </a:lvl6pPr>
            <a:lvl7pPr marL="2011328">
              <a:defRPr sz="1800"/>
            </a:lvl7pPr>
            <a:lvl8pPr marL="2011328">
              <a:defRPr sz="1800"/>
            </a:lvl8pPr>
            <a:lvl9pPr marL="2011328">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97559" y="1701800"/>
            <a:ext cx="4977104" cy="4470400"/>
          </a:xfrm>
        </p:spPr>
        <p:txBody>
          <a:bodyPr>
            <a:normAutofit/>
          </a:bodyPr>
          <a:lstStyle>
            <a:lvl1pPr>
              <a:defRPr sz="2400"/>
            </a:lvl1pPr>
            <a:lvl2pPr>
              <a:defRPr sz="20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2DD204D1-F9BD-4643-8480-6EA41EB484F1}" type="datetimeFigureOut">
              <a:rPr lang="en-US"/>
              <a:t>4/14/2021</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3489339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121372" y="1608836"/>
            <a:ext cx="4973041" cy="512064"/>
          </a:xfrm>
        </p:spPr>
        <p:txBody>
          <a:bodyPr anchor="b">
            <a:noAutofit/>
          </a:bodyPr>
          <a:lstStyle>
            <a:lvl1pPr marL="0" indent="0">
              <a:spcBef>
                <a:spcPts val="0"/>
              </a:spcBef>
              <a:buNone/>
              <a:defRPr sz="24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4" name="Content Placeholder 3"/>
          <p:cNvSpPr>
            <a:spLocks noGrp="1"/>
          </p:cNvSpPr>
          <p:nvPr>
            <p:ph sz="half" idx="2"/>
          </p:nvPr>
        </p:nvSpPr>
        <p:spPr>
          <a:xfrm>
            <a:off x="1117309" y="2209800"/>
            <a:ext cx="4977104" cy="3962400"/>
          </a:xfrm>
        </p:spPr>
        <p:txBody>
          <a:bodyPr>
            <a:normAutofit/>
          </a:bodyPr>
          <a:lstStyle>
            <a:lvl1pPr>
              <a:defRPr sz="2000"/>
            </a:lvl1pPr>
            <a:lvl2pPr>
              <a:defRPr sz="18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301622" y="1608836"/>
            <a:ext cx="4973041" cy="512064"/>
          </a:xfrm>
        </p:spPr>
        <p:txBody>
          <a:bodyPr anchor="b">
            <a:noAutofit/>
          </a:bodyPr>
          <a:lstStyle>
            <a:lvl1pPr marL="0" indent="0">
              <a:spcBef>
                <a:spcPts val="0"/>
              </a:spcBef>
              <a:buNone/>
              <a:defRPr sz="24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Click to edit Master text styles</a:t>
            </a:r>
          </a:p>
        </p:txBody>
      </p:sp>
      <p:sp>
        <p:nvSpPr>
          <p:cNvPr id="6" name="Content Placeholder 5"/>
          <p:cNvSpPr>
            <a:spLocks noGrp="1"/>
          </p:cNvSpPr>
          <p:nvPr>
            <p:ph sz="quarter" idx="4"/>
          </p:nvPr>
        </p:nvSpPr>
        <p:spPr>
          <a:xfrm>
            <a:off x="6297559" y="2209800"/>
            <a:ext cx="4977104" cy="3962400"/>
          </a:xfrm>
        </p:spPr>
        <p:txBody>
          <a:bodyPr>
            <a:normAutofit/>
          </a:bodyPr>
          <a:lstStyle>
            <a:lvl1pPr>
              <a:defRPr sz="2000"/>
            </a:lvl1pPr>
            <a:lvl2pPr>
              <a:defRPr sz="18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2DD204D1-F9BD-4643-8480-6EA41EB484F1}" type="datetimeFigureOut">
              <a:rPr lang="en-US"/>
              <a:t>4/14/2021</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355283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2DD204D1-F9BD-4643-8480-6EA41EB484F1}" type="datetimeFigureOut">
              <a:rPr lang="en-US"/>
              <a:t>4/14/2021</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3516763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D204D1-F9BD-4643-8480-6EA41EB484F1}" type="datetimeFigureOut">
              <a:rPr lang="en-US"/>
              <a:t>4/14/2021</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2068731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3961368" y="0"/>
            <a:ext cx="7922736"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1"/>
          <p:cNvSpPr>
            <a:spLocks noGrp="1"/>
          </p:cNvSpPr>
          <p:nvPr>
            <p:ph type="title"/>
          </p:nvPr>
        </p:nvSpPr>
        <p:spPr>
          <a:xfrm>
            <a:off x="304721" y="1701800"/>
            <a:ext cx="3351927" cy="2844800"/>
          </a:xfrm>
        </p:spPr>
        <p:txBody>
          <a:bodyPr anchor="b">
            <a:normAutofit/>
          </a:bodyPr>
          <a:lstStyle>
            <a:lvl1pPr algn="l">
              <a:defRPr sz="2000" b="1"/>
            </a:lvl1pPr>
          </a:lstStyle>
          <a:p>
            <a:r>
              <a:rPr lang="en-US"/>
              <a:t>Click to edit Master title style</a:t>
            </a:r>
            <a:endParaRPr/>
          </a:p>
        </p:txBody>
      </p:sp>
      <p:sp>
        <p:nvSpPr>
          <p:cNvPr id="4" name="Text Placeholder 3"/>
          <p:cNvSpPr>
            <a:spLocks noGrp="1"/>
          </p:cNvSpPr>
          <p:nvPr>
            <p:ph type="body" sz="half" idx="2"/>
          </p:nvPr>
        </p:nvSpPr>
        <p:spPr>
          <a:xfrm>
            <a:off x="304721" y="4648200"/>
            <a:ext cx="3351927" cy="1727200"/>
          </a:xfrm>
        </p:spPr>
        <p:txBody>
          <a:bodyPr>
            <a:normAutofit/>
          </a:bodyPr>
          <a:lstStyle>
            <a:lvl1pPr marL="0" indent="0">
              <a:spcBef>
                <a:spcPts val="1200"/>
              </a:spcBef>
              <a:buNone/>
              <a:defRPr sz="16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3" name="Content Placeholder 2"/>
          <p:cNvSpPr>
            <a:spLocks noGrp="1"/>
          </p:cNvSpPr>
          <p:nvPr>
            <p:ph idx="1"/>
          </p:nvPr>
        </p:nvSpPr>
        <p:spPr>
          <a:xfrm>
            <a:off x="4469236" y="482600"/>
            <a:ext cx="6805427" cy="5892800"/>
          </a:xfrm>
        </p:spPr>
        <p:txBody>
          <a:bodyPr>
            <a:normAutofit/>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126BF754-515F-40B9-8D24-D54D5825B3D0}" type="datetimeFigureOut">
              <a:rPr lang="en-US"/>
              <a:t>4/14/2021</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DFBB78A-01B4-41F2-96B0-677A4A282832}" type="slidenum">
              <a:rPr/>
              <a:t>‹#›</a:t>
            </a:fld>
            <a:endParaRPr/>
          </a:p>
        </p:txBody>
      </p:sp>
    </p:spTree>
    <p:extLst>
      <p:ext uri="{BB962C8B-B14F-4D97-AF65-F5344CB8AC3E}">
        <p14:creationId xmlns:p14="http://schemas.microsoft.com/office/powerpoint/2010/main" val="1968072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2082258" y="0"/>
            <a:ext cx="8024310"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1"/>
          <p:cNvSpPr>
            <a:spLocks noGrp="1"/>
          </p:cNvSpPr>
          <p:nvPr>
            <p:ph type="title"/>
          </p:nvPr>
        </p:nvSpPr>
        <p:spPr>
          <a:xfrm>
            <a:off x="2437765" y="4800600"/>
            <a:ext cx="7313295" cy="762000"/>
          </a:xfrm>
        </p:spPr>
        <p:txBody>
          <a:bodyPr anchor="b">
            <a:normAutofit/>
          </a:bodyPr>
          <a:lstStyle>
            <a:lvl1pPr algn="l">
              <a:defRPr sz="2000" b="1"/>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2437765" y="279401"/>
            <a:ext cx="7313295" cy="4448175"/>
          </a:xfrm>
        </p:spPr>
        <p:txBody>
          <a:bodyPr>
            <a:normAutofit/>
          </a:bodyPr>
          <a:lstStyle>
            <a:lvl1pPr marL="0" indent="0">
              <a:buNone/>
              <a:defRPr sz="28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en-US"/>
              <a:t>Click icon to add picture</a:t>
            </a:r>
            <a:endParaRPr/>
          </a:p>
        </p:txBody>
      </p:sp>
      <p:sp>
        <p:nvSpPr>
          <p:cNvPr id="4" name="Text Placeholder 3"/>
          <p:cNvSpPr>
            <a:spLocks noGrp="1"/>
          </p:cNvSpPr>
          <p:nvPr>
            <p:ph type="body" sz="half" idx="2"/>
          </p:nvPr>
        </p:nvSpPr>
        <p:spPr>
          <a:xfrm>
            <a:off x="2437765" y="5562600"/>
            <a:ext cx="7313295" cy="812800"/>
          </a:xfrm>
        </p:spPr>
        <p:txBody>
          <a:bodyPr>
            <a:normAutofit/>
          </a:bodyPr>
          <a:lstStyle>
            <a:lvl1pPr marL="0" indent="0">
              <a:spcBef>
                <a:spcPts val="0"/>
              </a:spcBef>
              <a:buNone/>
              <a:defRPr sz="16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126BF754-515F-40B9-8D24-D54D5825B3D0}" type="datetimeFigureOut">
              <a:rPr lang="en-US"/>
              <a:t>4/14/2021</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DFBB78A-01B4-41F2-96B0-677A4A282832}" type="slidenum">
              <a:rPr/>
              <a:t>‹#›</a:t>
            </a:fld>
            <a:endParaRPr/>
          </a:p>
        </p:txBody>
      </p:sp>
    </p:spTree>
    <p:extLst>
      <p:ext uri="{BB962C8B-B14F-4D97-AF65-F5344CB8AC3E}">
        <p14:creationId xmlns:p14="http://schemas.microsoft.com/office/powerpoint/2010/main" val="1221337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a:xfrm>
            <a:off x="304721" y="0"/>
            <a:ext cx="11579384"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Placeholder 1"/>
          <p:cNvSpPr>
            <a:spLocks noGrp="1"/>
          </p:cNvSpPr>
          <p:nvPr>
            <p:ph type="title"/>
          </p:nvPr>
        </p:nvSpPr>
        <p:spPr>
          <a:xfrm>
            <a:off x="1117309" y="76200"/>
            <a:ext cx="10157354" cy="1397000"/>
          </a:xfrm>
          <a:prstGeom prst="rect">
            <a:avLst/>
          </a:prstGeom>
        </p:spPr>
        <p:txBody>
          <a:bodyPr vert="horz" lIns="121899" tIns="60949" rIns="121899" bIns="60949" rtlCol="0" anchor="b">
            <a:normAutofit/>
          </a:bodyPr>
          <a:lstStyle/>
          <a:p>
            <a:r>
              <a:rPr lang="en-US"/>
              <a:t>Click to edit Master title style</a:t>
            </a:r>
            <a:endParaRPr dirty="0"/>
          </a:p>
        </p:txBody>
      </p:sp>
      <p:sp>
        <p:nvSpPr>
          <p:cNvPr id="3" name="Text Placeholder 2"/>
          <p:cNvSpPr>
            <a:spLocks noGrp="1"/>
          </p:cNvSpPr>
          <p:nvPr>
            <p:ph type="body" idx="1"/>
          </p:nvPr>
        </p:nvSpPr>
        <p:spPr>
          <a:xfrm>
            <a:off x="1117309" y="1701800"/>
            <a:ext cx="10157354" cy="4470400"/>
          </a:xfrm>
          <a:prstGeom prst="rect">
            <a:avLst/>
          </a:prstGeom>
        </p:spPr>
        <p:txBody>
          <a:bodyPr vert="horz" lIns="121899" tIns="60949" rIns="121899" bIns="60949"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2"/>
          </p:nvPr>
        </p:nvSpPr>
        <p:spPr>
          <a:xfrm>
            <a:off x="1117309" y="6400801"/>
            <a:ext cx="2742486" cy="320675"/>
          </a:xfrm>
          <a:prstGeom prst="rect">
            <a:avLst/>
          </a:prstGeom>
        </p:spPr>
        <p:txBody>
          <a:bodyPr vert="horz" lIns="121899" tIns="60949" rIns="121899" bIns="60949" rtlCol="0" anchor="b"/>
          <a:lstStyle>
            <a:lvl1pPr algn="l">
              <a:defRPr sz="1200" baseline="0">
                <a:solidFill>
                  <a:schemeClr val="tx2">
                    <a:lumMod val="65000"/>
                    <a:lumOff val="35000"/>
                  </a:schemeClr>
                </a:solidFill>
              </a:defRPr>
            </a:lvl1pPr>
          </a:lstStyle>
          <a:p>
            <a:fld id="{2DD204D1-F9BD-4643-8480-6EA41EB484F1}" type="datetimeFigureOut">
              <a:rPr lang="en-US" smtClean="0"/>
              <a:pPr/>
              <a:t>4/14/2021</a:t>
            </a:fld>
            <a:endParaRPr lang="en-US"/>
          </a:p>
        </p:txBody>
      </p:sp>
      <p:sp>
        <p:nvSpPr>
          <p:cNvPr id="5" name="Footer Placeholder 4"/>
          <p:cNvSpPr>
            <a:spLocks noGrp="1"/>
          </p:cNvSpPr>
          <p:nvPr>
            <p:ph type="ftr" sz="quarter" idx="3"/>
          </p:nvPr>
        </p:nvSpPr>
        <p:spPr>
          <a:xfrm>
            <a:off x="3907842" y="6400801"/>
            <a:ext cx="6216301" cy="320675"/>
          </a:xfrm>
          <a:prstGeom prst="rect">
            <a:avLst/>
          </a:prstGeom>
        </p:spPr>
        <p:txBody>
          <a:bodyPr vert="horz" lIns="121899" tIns="60949" rIns="121899" bIns="60949" rtlCol="0" anchor="b"/>
          <a:lstStyle>
            <a:lvl1pPr algn="ctr">
              <a:defRPr sz="1200" baseline="0">
                <a:solidFill>
                  <a:schemeClr val="tx2">
                    <a:lumMod val="65000"/>
                    <a:lumOff val="35000"/>
                  </a:schemeClr>
                </a:solidFill>
              </a:defRPr>
            </a:lvl1pPr>
          </a:lstStyle>
          <a:p>
            <a:endParaRPr lang="en-US"/>
          </a:p>
        </p:txBody>
      </p:sp>
      <p:sp>
        <p:nvSpPr>
          <p:cNvPr id="6" name="Slide Number Placeholder 5"/>
          <p:cNvSpPr>
            <a:spLocks noGrp="1"/>
          </p:cNvSpPr>
          <p:nvPr>
            <p:ph type="sldNum" sz="quarter" idx="4"/>
          </p:nvPr>
        </p:nvSpPr>
        <p:spPr>
          <a:xfrm>
            <a:off x="10167146" y="6400801"/>
            <a:ext cx="1107518" cy="320675"/>
          </a:xfrm>
          <a:prstGeom prst="rect">
            <a:avLst/>
          </a:prstGeom>
        </p:spPr>
        <p:txBody>
          <a:bodyPr vert="horz" lIns="121899" tIns="60949" rIns="121899" bIns="60949" rtlCol="0" anchor="b"/>
          <a:lstStyle>
            <a:lvl1pPr algn="r">
              <a:defRPr sz="1200" baseline="0">
                <a:solidFill>
                  <a:schemeClr val="tx2">
                    <a:lumMod val="65000"/>
                    <a:lumOff val="35000"/>
                  </a:schemeClr>
                </a:solidFill>
              </a:defRPr>
            </a:lvl1pPr>
          </a:lstStyle>
          <a:p>
            <a:fld id="{EB37DED6-D4C7-42EE-AB49-D2E39E64FDE4}" type="slidenum">
              <a:rPr lang="en-US" smtClean="0"/>
              <a:pPr/>
              <a:t>‹#›</a:t>
            </a:fld>
            <a:endParaRPr lang="en-US"/>
          </a:p>
        </p:txBody>
      </p:sp>
    </p:spTree>
    <p:extLst>
      <p:ext uri="{BB962C8B-B14F-4D97-AF65-F5344CB8AC3E}">
        <p14:creationId xmlns:p14="http://schemas.microsoft.com/office/powerpoint/2010/main" val="1544047913"/>
      </p:ext>
    </p:extLst>
  </p:cSld>
  <p:clrMap bg1="lt1" tx1="dk1" bg2="lt2" tx2="dk2" accent1="accent1" accent2="accent2" accent3="accent3" accent4="accent4" accent5="accent5" accent6="accent6" hlink="hlink" folHlink="folHlink"/>
  <p:sldLayoutIdLst>
    <p:sldLayoutId id="2147483661" r:id="rId1"/>
    <p:sldLayoutId id="2147483679" r:id="rId2"/>
    <p:sldLayoutId id="2147483663" r:id="rId3"/>
    <p:sldLayoutId id="2147483664" r:id="rId4"/>
    <p:sldLayoutId id="2147483665" r:id="rId5"/>
    <p:sldLayoutId id="2147483666" r:id="rId6"/>
    <p:sldLayoutId id="2147483667" r:id="rId7"/>
    <p:sldLayoutId id="2147483675" r:id="rId8"/>
    <p:sldLayoutId id="2147483676" r:id="rId9"/>
    <p:sldLayoutId id="2147483677" r:id="rId10"/>
    <p:sldLayoutId id="2147483678"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p:titleStyle>
    <p:bodyStyle>
      <a:lvl1pPr marL="304747" indent="-304747" algn="l" defTabSz="1218987" rtl="0" eaLnBrk="1" latinLnBrk="0" hangingPunct="1">
        <a:lnSpc>
          <a:spcPct val="95000"/>
        </a:lnSpc>
        <a:spcBef>
          <a:spcPts val="1866"/>
        </a:spcBef>
        <a:buSzPct val="100000"/>
        <a:buFont typeface="Arial" pitchFamily="34" charset="0"/>
        <a:buChar char="•"/>
        <a:defRPr sz="2400" kern="1200">
          <a:solidFill>
            <a:schemeClr val="tx1"/>
          </a:solidFill>
          <a:latin typeface="+mn-lt"/>
          <a:ea typeface="+mn-ea"/>
          <a:cs typeface="+mn-cs"/>
        </a:defRPr>
      </a:lvl1pPr>
      <a:lvl2pPr marL="731392" indent="-304747" algn="l" defTabSz="1218987" rtl="0" eaLnBrk="1" latinLnBrk="0" hangingPunct="1">
        <a:lnSpc>
          <a:spcPct val="95000"/>
        </a:lnSpc>
        <a:spcBef>
          <a:spcPts val="1066"/>
        </a:spcBef>
        <a:buSzPct val="100000"/>
        <a:buFont typeface="Century Gothic" pitchFamily="34" charset="0"/>
        <a:buChar char="–"/>
        <a:defRPr sz="2000" kern="1200">
          <a:solidFill>
            <a:schemeClr val="tx1"/>
          </a:solidFill>
          <a:latin typeface="+mn-lt"/>
          <a:ea typeface="+mn-ea"/>
          <a:cs typeface="+mn-cs"/>
        </a:defRPr>
      </a:lvl2pPr>
      <a:lvl3pPr marL="1158037"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3pPr>
      <a:lvl4pPr marL="1584683"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4pPr>
      <a:lvl5pPr marL="2011328"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5pPr>
      <a:lvl6pPr marL="2437973"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6pPr>
      <a:lvl7pPr marL="286461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7pPr>
      <a:lvl8pPr marL="3291264"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8pPr>
      <a:lvl9pPr marL="377885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718148" y="1301613"/>
            <a:ext cx="8182644" cy="3298825"/>
          </a:xfrm>
        </p:spPr>
        <p:txBody>
          <a:bodyPr>
            <a:normAutofit/>
          </a:bodyPr>
          <a:lstStyle/>
          <a:p>
            <a:pPr algn="ctr"/>
            <a:r>
              <a:rPr lang="sr-Cyrl-RS" sz="6000" dirty="0"/>
              <a:t>ЕВАЛУАЦИЈА ПРИЈАВЕ</a:t>
            </a:r>
            <a:endParaRPr lang="en-US" sz="6000" dirty="0"/>
          </a:p>
        </p:txBody>
      </p:sp>
      <p:sp>
        <p:nvSpPr>
          <p:cNvPr id="3" name="Subtitle 2"/>
          <p:cNvSpPr>
            <a:spLocks noGrp="1"/>
          </p:cNvSpPr>
          <p:nvPr>
            <p:ph type="subTitle" idx="1"/>
          </p:nvPr>
        </p:nvSpPr>
        <p:spPr>
          <a:xfrm>
            <a:off x="5158308" y="4797152"/>
            <a:ext cx="6026729" cy="864096"/>
          </a:xfrm>
        </p:spPr>
        <p:txBody>
          <a:bodyPr/>
          <a:lstStyle/>
          <a:p>
            <a:r>
              <a:rPr lang="sr-Cyrl-RS" dirty="0">
                <a:latin typeface="+mj-lt"/>
              </a:rPr>
              <a:t>Проф.др Берислав Векић</a:t>
            </a:r>
            <a:endParaRPr lang="en-US" dirty="0">
              <a:latin typeface="+mj-lt"/>
            </a:endParaRPr>
          </a:p>
        </p:txBody>
      </p:sp>
      <p:pic>
        <p:nvPicPr>
          <p:cNvPr id="4" name="Picture 6" descr="Резултат слика за logo medicinski fakultet kragujeva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15625" y="0"/>
            <a:ext cx="147320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0340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1C38D2BB-902A-496D-A92C-3E0560BD8539}"/>
              </a:ext>
            </a:extLst>
          </p:cNvPr>
          <p:cNvSpPr>
            <a:spLocks noGrp="1"/>
          </p:cNvSpPr>
          <p:nvPr>
            <p:ph type="title"/>
          </p:nvPr>
        </p:nvSpPr>
        <p:spPr/>
        <p:txBody>
          <a:bodyPr/>
          <a:lstStyle/>
          <a:p>
            <a:endParaRPr lang="en-US"/>
          </a:p>
        </p:txBody>
      </p:sp>
      <p:sp>
        <p:nvSpPr>
          <p:cNvPr id="3" name="Čuvar mesta za sadržaj 2">
            <a:extLst>
              <a:ext uri="{FF2B5EF4-FFF2-40B4-BE49-F238E27FC236}">
                <a16:creationId xmlns:a16="http://schemas.microsoft.com/office/drawing/2014/main" id="{4AFAB98B-E170-48DB-9820-80C464447CCA}"/>
              </a:ext>
            </a:extLst>
          </p:cNvPr>
          <p:cNvSpPr>
            <a:spLocks noGrp="1"/>
          </p:cNvSpPr>
          <p:nvPr>
            <p:ph idx="1"/>
          </p:nvPr>
        </p:nvSpPr>
        <p:spPr/>
        <p:txBody>
          <a:bodyPr/>
          <a:lstStyle/>
          <a:p>
            <a:r>
              <a:rPr lang="ru-RU" dirty="0"/>
              <a:t>Када је УВОД добро написан, из њега се може разумети ШТА ЋЕ НОВО донети резултати тезе, и КАКАВ ЗНАЧАЈ ће резултати имати за науку и праксу.</a:t>
            </a:r>
            <a:endParaRPr lang="en-US" dirty="0"/>
          </a:p>
        </p:txBody>
      </p:sp>
    </p:spTree>
    <p:extLst>
      <p:ext uri="{BB962C8B-B14F-4D97-AF65-F5344CB8AC3E}">
        <p14:creationId xmlns:p14="http://schemas.microsoft.com/office/powerpoint/2010/main" val="2396781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D681F6A1-077A-4619-B046-E9B71D3C7FC8}"/>
              </a:ext>
            </a:extLst>
          </p:cNvPr>
          <p:cNvSpPr>
            <a:spLocks noGrp="1"/>
          </p:cNvSpPr>
          <p:nvPr>
            <p:ph type="title"/>
          </p:nvPr>
        </p:nvSpPr>
        <p:spPr>
          <a:xfrm>
            <a:off x="1269876" y="836712"/>
            <a:ext cx="10157354" cy="1397000"/>
          </a:xfrm>
        </p:spPr>
        <p:txBody>
          <a:bodyPr>
            <a:normAutofit fontScale="90000"/>
          </a:bodyPr>
          <a:lstStyle/>
          <a:p>
            <a:r>
              <a:rPr lang="ru-RU" dirty="0"/>
              <a:t>ЦИЉЕВИ И ХИПОТЕЗЕ СТУДИЈЕ (Ограничити на једну страну)</a:t>
            </a:r>
            <a:br>
              <a:rPr lang="ru-RU" dirty="0"/>
            </a:br>
            <a:endParaRPr lang="en-US" dirty="0"/>
          </a:p>
        </p:txBody>
      </p:sp>
      <p:sp>
        <p:nvSpPr>
          <p:cNvPr id="3" name="Čuvar mesta za sadržaj 2">
            <a:extLst>
              <a:ext uri="{FF2B5EF4-FFF2-40B4-BE49-F238E27FC236}">
                <a16:creationId xmlns:a16="http://schemas.microsoft.com/office/drawing/2014/main" id="{05BEDB85-58E0-4707-AC61-518371507137}"/>
              </a:ext>
            </a:extLst>
          </p:cNvPr>
          <p:cNvSpPr>
            <a:spLocks noGrp="1"/>
          </p:cNvSpPr>
          <p:nvPr>
            <p:ph idx="1"/>
          </p:nvPr>
        </p:nvSpPr>
        <p:spPr>
          <a:xfrm>
            <a:off x="1015735" y="2265111"/>
            <a:ext cx="10157354" cy="4470400"/>
          </a:xfrm>
        </p:spPr>
        <p:txBody>
          <a:bodyPr/>
          <a:lstStyle/>
          <a:p>
            <a:r>
              <a:rPr lang="ru-RU" dirty="0"/>
              <a:t>Упутство:</a:t>
            </a:r>
          </a:p>
          <a:p>
            <a:r>
              <a:rPr lang="ru-RU" dirty="0"/>
              <a:t>Навести таксативно (по редним бројевима) главне циљеве (под А) и радне хипотезе испитивања (Б).</a:t>
            </a:r>
          </a:p>
          <a:p>
            <a:endParaRPr lang="en-US" dirty="0"/>
          </a:p>
        </p:txBody>
      </p:sp>
    </p:spTree>
    <p:extLst>
      <p:ext uri="{BB962C8B-B14F-4D97-AF65-F5344CB8AC3E}">
        <p14:creationId xmlns:p14="http://schemas.microsoft.com/office/powerpoint/2010/main" val="95362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F6BDED16-F2C6-4631-9203-4B700FCB289F}"/>
              </a:ext>
            </a:extLst>
          </p:cNvPr>
          <p:cNvSpPr>
            <a:spLocks noGrp="1"/>
          </p:cNvSpPr>
          <p:nvPr>
            <p:ph type="title"/>
          </p:nvPr>
        </p:nvSpPr>
        <p:spPr/>
        <p:txBody>
          <a:bodyPr/>
          <a:lstStyle/>
          <a:p>
            <a:r>
              <a:rPr lang="sr-Cyrl-RS" dirty="0"/>
              <a:t>МАТЕРИЈАЛ И МЕТОДЕ</a:t>
            </a:r>
            <a:endParaRPr lang="en-US" dirty="0"/>
          </a:p>
        </p:txBody>
      </p:sp>
      <p:sp>
        <p:nvSpPr>
          <p:cNvPr id="3" name="Čuvar mesta za sadržaj 2">
            <a:extLst>
              <a:ext uri="{FF2B5EF4-FFF2-40B4-BE49-F238E27FC236}">
                <a16:creationId xmlns:a16="http://schemas.microsoft.com/office/drawing/2014/main" id="{D90F76BD-E62C-4207-BDD8-080AC780B1D0}"/>
              </a:ext>
            </a:extLst>
          </p:cNvPr>
          <p:cNvSpPr>
            <a:spLocks noGrp="1"/>
          </p:cNvSpPr>
          <p:nvPr>
            <p:ph idx="1"/>
          </p:nvPr>
        </p:nvSpPr>
        <p:spPr/>
        <p:txBody>
          <a:bodyPr>
            <a:normAutofit lnSpcReduction="10000"/>
          </a:bodyPr>
          <a:lstStyle/>
          <a:p>
            <a:r>
              <a:rPr lang="ru-RU" dirty="0"/>
              <a:t>Овај део студије је веома важан јер условљава тачност, прецизност, репродуцибилност и валидност резултата. Лоша методологија не може изродити вредне резултате, без обзира на труд. Постоји правило да методологија треба да буде описана тако прецизно да други аутори користећи исте поступке и под истим условима могу у својим лабораторијама проверити презентоване резултате. У принципу, само резултати који су верификовани у више (најмање две) лабораторија се прихватају као неоспорна научна истина, док се све остало може ставити под сумњу. Наравно, опис методологије се може скратити навођењем референци где је она детаљно (најчешће по први пут) описана одн. модификована </a:t>
            </a:r>
            <a:endParaRPr lang="en-US" dirty="0"/>
          </a:p>
        </p:txBody>
      </p:sp>
    </p:spTree>
    <p:extLst>
      <p:ext uri="{BB962C8B-B14F-4D97-AF65-F5344CB8AC3E}">
        <p14:creationId xmlns:p14="http://schemas.microsoft.com/office/powerpoint/2010/main" val="847391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7FB0391B-570D-4891-B88C-42563C406538}"/>
              </a:ext>
            </a:extLst>
          </p:cNvPr>
          <p:cNvSpPr>
            <a:spLocks noGrp="1"/>
          </p:cNvSpPr>
          <p:nvPr>
            <p:ph type="title"/>
          </p:nvPr>
        </p:nvSpPr>
        <p:spPr/>
        <p:txBody>
          <a:bodyPr/>
          <a:lstStyle/>
          <a:p>
            <a:pPr algn="ctr"/>
            <a:r>
              <a:rPr lang="sr-Cyrl-RS" dirty="0"/>
              <a:t>ВРСТА СТУДИЈЕ</a:t>
            </a:r>
            <a:br>
              <a:rPr lang="sr-Cyrl-RS" dirty="0"/>
            </a:br>
            <a:endParaRPr lang="en-US" dirty="0"/>
          </a:p>
        </p:txBody>
      </p:sp>
      <p:sp>
        <p:nvSpPr>
          <p:cNvPr id="3" name="Čuvar mesta za sadržaj 2">
            <a:extLst>
              <a:ext uri="{FF2B5EF4-FFF2-40B4-BE49-F238E27FC236}">
                <a16:creationId xmlns:a16="http://schemas.microsoft.com/office/drawing/2014/main" id="{877BFB24-E630-4492-BCD6-F41A1BCB8B15}"/>
              </a:ext>
            </a:extLst>
          </p:cNvPr>
          <p:cNvSpPr>
            <a:spLocks noGrp="1"/>
          </p:cNvSpPr>
          <p:nvPr>
            <p:ph idx="1"/>
          </p:nvPr>
        </p:nvSpPr>
        <p:spPr/>
        <p:txBody>
          <a:bodyPr>
            <a:normAutofit fontScale="55000" lnSpcReduction="20000"/>
          </a:bodyPr>
          <a:lstStyle/>
          <a:p>
            <a:r>
              <a:rPr lang="ru-RU" dirty="0"/>
              <a:t>Прецизно навести о којој врсти студије се ради. Најчешћи типови студија су:</a:t>
            </a:r>
          </a:p>
          <a:p>
            <a:r>
              <a:rPr lang="ru-RU" dirty="0"/>
              <a:t>1.	Експериментална студија на животињама in vivo</a:t>
            </a:r>
          </a:p>
          <a:p>
            <a:r>
              <a:rPr lang="ru-RU" dirty="0"/>
              <a:t>2.	Експериментална студија на материјалу анималног порекла in vitro</a:t>
            </a:r>
          </a:p>
          <a:p>
            <a:r>
              <a:rPr lang="ru-RU" dirty="0"/>
              <a:t>3.	Експериментална студија на микроорганизмима in vitro</a:t>
            </a:r>
          </a:p>
          <a:p>
            <a:r>
              <a:rPr lang="ru-RU" dirty="0"/>
              <a:t>4.	Експериментална студија на материјалу хуманог порекла in vitro</a:t>
            </a:r>
          </a:p>
          <a:p>
            <a:r>
              <a:rPr lang="ru-RU" dirty="0"/>
              <a:t>5.	Клиничка експериментална студија (неконтролисана, контролисана, рандомизирана, отворена, једноструко или двоструко слепа)</a:t>
            </a:r>
          </a:p>
          <a:p>
            <a:r>
              <a:rPr lang="ru-RU" dirty="0"/>
              <a:t>6.	Клиничка опсервациона студија (кохортна, студија пресека, студија случај-контрола, серија случајева)</a:t>
            </a:r>
          </a:p>
          <a:p>
            <a:r>
              <a:rPr lang="ru-RU" dirty="0"/>
              <a:t>7.	Студије дијагностичких тестова</a:t>
            </a:r>
          </a:p>
          <a:p>
            <a:r>
              <a:rPr lang="ru-RU" dirty="0"/>
              <a:t>8.	Математичко моделирање на основу података добијених мерењима </a:t>
            </a:r>
          </a:p>
          <a:p>
            <a:r>
              <a:rPr lang="ru-RU" dirty="0"/>
              <a:t>9.	Студије интервенција у здравственој заштити</a:t>
            </a:r>
          </a:p>
          <a:p>
            <a:r>
              <a:rPr lang="ru-RU" dirty="0"/>
              <a:t>10.	Епидемиолошке студије инциденце и/или преваленце</a:t>
            </a:r>
          </a:p>
          <a:p>
            <a:endParaRPr lang="en-US" dirty="0"/>
          </a:p>
        </p:txBody>
      </p:sp>
    </p:spTree>
    <p:extLst>
      <p:ext uri="{BB962C8B-B14F-4D97-AF65-F5344CB8AC3E}">
        <p14:creationId xmlns:p14="http://schemas.microsoft.com/office/powerpoint/2010/main" val="3999542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EE48ACF-60C0-4E2F-8BDD-6C8AD19F2224}"/>
              </a:ext>
            </a:extLst>
          </p:cNvPr>
          <p:cNvSpPr>
            <a:spLocks noGrp="1"/>
          </p:cNvSpPr>
          <p:nvPr>
            <p:ph type="title"/>
          </p:nvPr>
        </p:nvSpPr>
        <p:spPr/>
        <p:txBody>
          <a:bodyPr>
            <a:normAutofit fontScale="90000"/>
          </a:bodyPr>
          <a:lstStyle/>
          <a:p>
            <a:pPr algn="ctr"/>
            <a:r>
              <a:rPr lang="sr-Cyrl-RS" dirty="0"/>
              <a:t>ПОПУЛАЦИЈА КОЈА СЕ ИСТРАЖУЈЕ</a:t>
            </a:r>
            <a:br>
              <a:rPr lang="sr-Cyrl-RS" dirty="0"/>
            </a:br>
            <a:endParaRPr lang="en-US" dirty="0"/>
          </a:p>
        </p:txBody>
      </p:sp>
      <p:sp>
        <p:nvSpPr>
          <p:cNvPr id="3" name="Čuvar mesta za sadržaj 2">
            <a:extLst>
              <a:ext uri="{FF2B5EF4-FFF2-40B4-BE49-F238E27FC236}">
                <a16:creationId xmlns:a16="http://schemas.microsoft.com/office/drawing/2014/main" id="{CB7CF7D9-1A55-4408-9480-365766E40284}"/>
              </a:ext>
            </a:extLst>
          </p:cNvPr>
          <p:cNvSpPr>
            <a:spLocks noGrp="1"/>
          </p:cNvSpPr>
          <p:nvPr>
            <p:ph idx="1"/>
          </p:nvPr>
        </p:nvSpPr>
        <p:spPr/>
        <p:txBody>
          <a:bodyPr/>
          <a:lstStyle/>
          <a:p>
            <a:r>
              <a:rPr lang="ru-RU" dirty="0"/>
              <a:t>Дефинисати све битне карактеристике популације из које се узима узорак. На пример, за студију на животињама in vivo навести прецизно врсту и сој животиња, пол, старост, телесну тежину, начин исхране и услове у којима су чуване, порекло, итд. За клиничке студије навести принцип одабира пацијената, старост, пол, тежину болести, величину популације, територију на којој се популација налази и временски период студије.</a:t>
            </a:r>
          </a:p>
          <a:p>
            <a:endParaRPr lang="en-US" dirty="0"/>
          </a:p>
        </p:txBody>
      </p:sp>
    </p:spTree>
    <p:extLst>
      <p:ext uri="{BB962C8B-B14F-4D97-AF65-F5344CB8AC3E}">
        <p14:creationId xmlns:p14="http://schemas.microsoft.com/office/powerpoint/2010/main" val="89150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1CBD3691-9778-4FFB-A256-6B8B10B98234}"/>
              </a:ext>
            </a:extLst>
          </p:cNvPr>
          <p:cNvSpPr>
            <a:spLocks noGrp="1"/>
          </p:cNvSpPr>
          <p:nvPr>
            <p:ph type="title"/>
          </p:nvPr>
        </p:nvSpPr>
        <p:spPr/>
        <p:txBody>
          <a:bodyPr/>
          <a:lstStyle/>
          <a:p>
            <a:pPr algn="ctr"/>
            <a:r>
              <a:rPr lang="sr-Cyrl-RS" dirty="0"/>
              <a:t>УЗОРКОВАЊЕ</a:t>
            </a:r>
            <a:br>
              <a:rPr lang="sr-Cyrl-RS" dirty="0"/>
            </a:br>
            <a:endParaRPr lang="en-US" dirty="0"/>
          </a:p>
        </p:txBody>
      </p:sp>
      <p:sp>
        <p:nvSpPr>
          <p:cNvPr id="3" name="Čuvar mesta za sadržaj 2">
            <a:extLst>
              <a:ext uri="{FF2B5EF4-FFF2-40B4-BE49-F238E27FC236}">
                <a16:creationId xmlns:a16="http://schemas.microsoft.com/office/drawing/2014/main" id="{8E3E17AD-671A-4162-9F0C-05DE9068BAD9}"/>
              </a:ext>
            </a:extLst>
          </p:cNvPr>
          <p:cNvSpPr>
            <a:spLocks noGrp="1"/>
          </p:cNvSpPr>
          <p:nvPr>
            <p:ph idx="1"/>
          </p:nvPr>
        </p:nvSpPr>
        <p:spPr/>
        <p:txBody>
          <a:bodyPr/>
          <a:lstStyle/>
          <a:p>
            <a:r>
              <a:rPr lang="ru-RU" dirty="0"/>
              <a:t>Описати начин на који ће се формирати групе пацијената, дефинисати укључујуће и искључујуће критеријуме.  Описати врсту и поступак планиране рандомизације, тј. случајног избора пацијената за студијске групе.</a:t>
            </a:r>
          </a:p>
          <a:p>
            <a:endParaRPr lang="en-US" dirty="0"/>
          </a:p>
        </p:txBody>
      </p:sp>
    </p:spTree>
    <p:extLst>
      <p:ext uri="{BB962C8B-B14F-4D97-AF65-F5344CB8AC3E}">
        <p14:creationId xmlns:p14="http://schemas.microsoft.com/office/powerpoint/2010/main" val="3021901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71BF69FD-35F9-4B30-B03F-D23AB4A06DD4}"/>
              </a:ext>
            </a:extLst>
          </p:cNvPr>
          <p:cNvSpPr>
            <a:spLocks noGrp="1"/>
          </p:cNvSpPr>
          <p:nvPr>
            <p:ph type="title"/>
          </p:nvPr>
        </p:nvSpPr>
        <p:spPr/>
        <p:txBody>
          <a:bodyPr>
            <a:normAutofit fontScale="90000"/>
          </a:bodyPr>
          <a:lstStyle/>
          <a:p>
            <a:r>
              <a:rPr lang="ru-RU" dirty="0"/>
              <a:t>ВАРИЈАБЛЕ КОЈЕ СЕ МЕРЕ У СТУДИЈИ</a:t>
            </a:r>
            <a:br>
              <a:rPr lang="ru-RU" dirty="0"/>
            </a:br>
            <a:endParaRPr lang="en-US" dirty="0"/>
          </a:p>
        </p:txBody>
      </p:sp>
      <p:sp>
        <p:nvSpPr>
          <p:cNvPr id="3" name="Čuvar mesta za sadržaj 2">
            <a:extLst>
              <a:ext uri="{FF2B5EF4-FFF2-40B4-BE49-F238E27FC236}">
                <a16:creationId xmlns:a16="http://schemas.microsoft.com/office/drawing/2014/main" id="{E87EC6A3-6F55-40B4-AC98-B63CC9DC1CA8}"/>
              </a:ext>
            </a:extLst>
          </p:cNvPr>
          <p:cNvSpPr>
            <a:spLocks noGrp="1"/>
          </p:cNvSpPr>
          <p:nvPr>
            <p:ph idx="1"/>
          </p:nvPr>
        </p:nvSpPr>
        <p:spPr/>
        <p:txBody>
          <a:bodyPr/>
          <a:lstStyle/>
          <a:p>
            <a:r>
              <a:rPr lang="ru-RU" dirty="0"/>
              <a:t>Навести независне варијабле (узрок или узроке), зависне варијабле (исход или исходе) и збуњујуће варијабле (све факторе који могу утицати на исход директно или индиректно). Сваку варијаблу прецизно дефинисати (врста, карактеристике, начин мерења).</a:t>
            </a:r>
          </a:p>
          <a:p>
            <a:endParaRPr lang="en-US" dirty="0"/>
          </a:p>
        </p:txBody>
      </p:sp>
    </p:spTree>
    <p:extLst>
      <p:ext uri="{BB962C8B-B14F-4D97-AF65-F5344CB8AC3E}">
        <p14:creationId xmlns:p14="http://schemas.microsoft.com/office/powerpoint/2010/main" val="3629000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29DFF5C2-E8FE-446D-921F-49C2DD22EB10}"/>
              </a:ext>
            </a:extLst>
          </p:cNvPr>
          <p:cNvSpPr>
            <a:spLocks noGrp="1"/>
          </p:cNvSpPr>
          <p:nvPr>
            <p:ph type="title"/>
          </p:nvPr>
        </p:nvSpPr>
        <p:spPr/>
        <p:txBody>
          <a:bodyPr>
            <a:normAutofit fontScale="90000"/>
          </a:bodyPr>
          <a:lstStyle/>
          <a:p>
            <a:r>
              <a:rPr lang="ru-RU" dirty="0"/>
              <a:t>СНАГА СТУДИЈЕ И ВЕЛИЧИНА УЗОРКА</a:t>
            </a:r>
            <a:br>
              <a:rPr lang="ru-RU" dirty="0"/>
            </a:br>
            <a:endParaRPr lang="en-US" dirty="0"/>
          </a:p>
        </p:txBody>
      </p:sp>
      <p:sp>
        <p:nvSpPr>
          <p:cNvPr id="3" name="Čuvar mesta za sadržaj 2">
            <a:extLst>
              <a:ext uri="{FF2B5EF4-FFF2-40B4-BE49-F238E27FC236}">
                <a16:creationId xmlns:a16="http://schemas.microsoft.com/office/drawing/2014/main" id="{BF731CE8-FBDA-47D6-ADF7-09EAA9A7A6F7}"/>
              </a:ext>
            </a:extLst>
          </p:cNvPr>
          <p:cNvSpPr>
            <a:spLocks noGrp="1"/>
          </p:cNvSpPr>
          <p:nvPr>
            <p:ph idx="1"/>
          </p:nvPr>
        </p:nvSpPr>
        <p:spPr/>
        <p:txBody>
          <a:bodyPr>
            <a:normAutofit/>
          </a:bodyPr>
          <a:lstStyle/>
          <a:p>
            <a:r>
              <a:rPr lang="ru-RU" dirty="0"/>
              <a:t>Потребно је да се одреде: жељена снага студије (тј. вероватноћа да се открије разлика између испитиваних група, која заиста постоји), вероватноћа да ће се направити грешка типа 1, тј. да ће се погрешно закључити да постоји разлика између група, која заправо не постоји (алфа), врста статистичког теста којим ће се утврђивати разлика између група, очекивана разлика у исходу између група и очекивана варијабилност измерених вредности исхода у свакој од група. На основу ових параметара треба израчунати потребну величину група у студији, користећи програм G*Power, или на основу формула и таблица.</a:t>
            </a:r>
          </a:p>
          <a:p>
            <a:endParaRPr lang="en-US" dirty="0"/>
          </a:p>
        </p:txBody>
      </p:sp>
    </p:spTree>
    <p:extLst>
      <p:ext uri="{BB962C8B-B14F-4D97-AF65-F5344CB8AC3E}">
        <p14:creationId xmlns:p14="http://schemas.microsoft.com/office/powerpoint/2010/main" val="412909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5EF57908-07DF-49A1-88F7-93523FD9105A}"/>
              </a:ext>
            </a:extLst>
          </p:cNvPr>
          <p:cNvSpPr>
            <a:spLocks noGrp="1"/>
          </p:cNvSpPr>
          <p:nvPr>
            <p:ph type="title"/>
          </p:nvPr>
        </p:nvSpPr>
        <p:spPr>
          <a:xfrm>
            <a:off x="1269876" y="908720"/>
            <a:ext cx="10157354" cy="1397000"/>
          </a:xfrm>
        </p:spPr>
        <p:txBody>
          <a:bodyPr>
            <a:normAutofit fontScale="90000"/>
          </a:bodyPr>
          <a:lstStyle/>
          <a:p>
            <a:r>
              <a:rPr lang="ru-RU" dirty="0"/>
              <a:t>СТАТИСТИЧКА ОБРАДА ПОДАТАКА (ограничити на 100 речи)</a:t>
            </a:r>
            <a:br>
              <a:rPr lang="ru-RU" dirty="0"/>
            </a:br>
            <a:endParaRPr lang="en-US" dirty="0"/>
          </a:p>
        </p:txBody>
      </p:sp>
      <p:sp>
        <p:nvSpPr>
          <p:cNvPr id="3" name="Čuvar mesta za sadržaj 2">
            <a:extLst>
              <a:ext uri="{FF2B5EF4-FFF2-40B4-BE49-F238E27FC236}">
                <a16:creationId xmlns:a16="http://schemas.microsoft.com/office/drawing/2014/main" id="{8B2F7CDE-9CE6-4374-AE27-4F1E4B354571}"/>
              </a:ext>
            </a:extLst>
          </p:cNvPr>
          <p:cNvSpPr>
            <a:spLocks noGrp="1"/>
          </p:cNvSpPr>
          <p:nvPr>
            <p:ph idx="1"/>
          </p:nvPr>
        </p:nvSpPr>
        <p:spPr>
          <a:xfrm>
            <a:off x="1015735" y="2333626"/>
            <a:ext cx="10157354" cy="4470400"/>
          </a:xfrm>
        </p:spPr>
        <p:txBody>
          <a:bodyPr/>
          <a:lstStyle/>
          <a:p>
            <a:r>
              <a:rPr lang="ru-RU" dirty="0"/>
              <a:t>Дати опис статистичких метода које ће бити коришћене за обраду добијених резултата, начин приказивања података и резултата, и сл. Посебно треба обратити пажњу да избор статистичког теста одговара врсти варијабле која се мери у испитиваним групама.</a:t>
            </a:r>
          </a:p>
          <a:p>
            <a:endParaRPr lang="en-US" dirty="0"/>
          </a:p>
        </p:txBody>
      </p:sp>
    </p:spTree>
    <p:extLst>
      <p:ext uri="{BB962C8B-B14F-4D97-AF65-F5344CB8AC3E}">
        <p14:creationId xmlns:p14="http://schemas.microsoft.com/office/powerpoint/2010/main" val="3198075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3B27BFFD-B665-4A11-A7AA-14E9FBB58BAE}"/>
              </a:ext>
            </a:extLst>
          </p:cNvPr>
          <p:cNvSpPr>
            <a:spLocks noGrp="1"/>
          </p:cNvSpPr>
          <p:nvPr>
            <p:ph type="title"/>
          </p:nvPr>
        </p:nvSpPr>
        <p:spPr>
          <a:xfrm>
            <a:off x="1269876" y="764704"/>
            <a:ext cx="10157354" cy="1397000"/>
          </a:xfrm>
        </p:spPr>
        <p:txBody>
          <a:bodyPr>
            <a:normAutofit fontScale="90000"/>
          </a:bodyPr>
          <a:lstStyle/>
          <a:p>
            <a:r>
              <a:rPr lang="ru-RU" dirty="0"/>
              <a:t>ОЧЕКИВАНИ РЕЗУЛТАТИ И ЗНАЧАЈ СТУДИЈЕ (ограничити на 250 речи)</a:t>
            </a:r>
            <a:br>
              <a:rPr lang="ru-RU" dirty="0"/>
            </a:br>
            <a:endParaRPr lang="en-US" dirty="0"/>
          </a:p>
        </p:txBody>
      </p:sp>
      <p:sp>
        <p:nvSpPr>
          <p:cNvPr id="3" name="Čuvar mesta za sadržaj 2">
            <a:extLst>
              <a:ext uri="{FF2B5EF4-FFF2-40B4-BE49-F238E27FC236}">
                <a16:creationId xmlns:a16="http://schemas.microsoft.com/office/drawing/2014/main" id="{D3D11D04-5884-4FBB-8C34-CF8AD97AFAB4}"/>
              </a:ext>
            </a:extLst>
          </p:cNvPr>
          <p:cNvSpPr>
            <a:spLocks noGrp="1"/>
          </p:cNvSpPr>
          <p:nvPr>
            <p:ph idx="1"/>
          </p:nvPr>
        </p:nvSpPr>
        <p:spPr>
          <a:xfrm>
            <a:off x="1015735" y="2276872"/>
            <a:ext cx="10157354" cy="4470400"/>
          </a:xfrm>
        </p:spPr>
        <p:txBody>
          <a:bodyPr/>
          <a:lstStyle/>
          <a:p>
            <a:r>
              <a:rPr lang="ru-RU" dirty="0"/>
              <a:t>Навести сажето у кратким цртама шта се очекује од студије и какав ће значај имати добијени резултати за науку одн. стручну праксу</a:t>
            </a:r>
          </a:p>
          <a:p>
            <a:endParaRPr lang="en-US" dirty="0"/>
          </a:p>
        </p:txBody>
      </p:sp>
    </p:spTree>
    <p:extLst>
      <p:ext uri="{BB962C8B-B14F-4D97-AF65-F5344CB8AC3E}">
        <p14:creationId xmlns:p14="http://schemas.microsoft.com/office/powerpoint/2010/main" val="1257407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13D7D7AD-9911-45CB-9240-7654BE11EA1E}"/>
              </a:ext>
            </a:extLst>
          </p:cNvPr>
          <p:cNvSpPr>
            <a:spLocks noGrp="1"/>
          </p:cNvSpPr>
          <p:nvPr>
            <p:ph type="title"/>
          </p:nvPr>
        </p:nvSpPr>
        <p:spPr/>
        <p:txBody>
          <a:bodyPr/>
          <a:lstStyle/>
          <a:p>
            <a:endParaRPr lang="en-US" dirty="0"/>
          </a:p>
        </p:txBody>
      </p:sp>
      <p:sp>
        <p:nvSpPr>
          <p:cNvPr id="3" name="Čuvar mesta za sadržaj 2">
            <a:extLst>
              <a:ext uri="{FF2B5EF4-FFF2-40B4-BE49-F238E27FC236}">
                <a16:creationId xmlns:a16="http://schemas.microsoft.com/office/drawing/2014/main" id="{D51FEBAA-6053-456A-AE61-72F8BEB1DFAB}"/>
              </a:ext>
            </a:extLst>
          </p:cNvPr>
          <p:cNvSpPr>
            <a:spLocks noGrp="1"/>
          </p:cNvSpPr>
          <p:nvPr>
            <p:ph idx="1"/>
          </p:nvPr>
        </p:nvSpPr>
        <p:spPr/>
        <p:txBody>
          <a:bodyPr>
            <a:normAutofit/>
          </a:bodyPr>
          <a:lstStyle/>
          <a:p>
            <a:pPr marL="0" indent="0" algn="ctr">
              <a:buNone/>
            </a:pPr>
            <a:r>
              <a:rPr lang="ru-RU" sz="3600" dirty="0"/>
              <a:t>Упутство за пријаву докторске дисертације</a:t>
            </a:r>
            <a:endParaRPr lang="en-US" sz="3600" dirty="0"/>
          </a:p>
        </p:txBody>
      </p:sp>
    </p:spTree>
    <p:extLst>
      <p:ext uri="{BB962C8B-B14F-4D97-AF65-F5344CB8AC3E}">
        <p14:creationId xmlns:p14="http://schemas.microsoft.com/office/powerpoint/2010/main" val="3122330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EC4F1C26-84DE-4A51-AC47-9F2E36CBA15E}"/>
              </a:ext>
            </a:extLst>
          </p:cNvPr>
          <p:cNvSpPr>
            <a:spLocks noGrp="1"/>
          </p:cNvSpPr>
          <p:nvPr>
            <p:ph type="title"/>
          </p:nvPr>
        </p:nvSpPr>
        <p:spPr>
          <a:xfrm>
            <a:off x="1269876" y="836712"/>
            <a:ext cx="10157354" cy="1397000"/>
          </a:xfrm>
        </p:spPr>
        <p:txBody>
          <a:bodyPr>
            <a:normAutofit fontScale="90000"/>
          </a:bodyPr>
          <a:lstStyle/>
          <a:p>
            <a:r>
              <a:rPr lang="ru-RU" dirty="0"/>
              <a:t>ЛИТЕРАТУРА (Ограничити на максимално 15 референци-навода)</a:t>
            </a:r>
            <a:br>
              <a:rPr lang="ru-RU" dirty="0"/>
            </a:br>
            <a:endParaRPr lang="en-US" dirty="0"/>
          </a:p>
        </p:txBody>
      </p:sp>
      <p:sp>
        <p:nvSpPr>
          <p:cNvPr id="3" name="Čuvar mesta za sadržaj 2">
            <a:extLst>
              <a:ext uri="{FF2B5EF4-FFF2-40B4-BE49-F238E27FC236}">
                <a16:creationId xmlns:a16="http://schemas.microsoft.com/office/drawing/2014/main" id="{C3DC65AB-B2C3-4A12-8ABB-F51DC0D6C922}"/>
              </a:ext>
            </a:extLst>
          </p:cNvPr>
          <p:cNvSpPr>
            <a:spLocks noGrp="1"/>
          </p:cNvSpPr>
          <p:nvPr>
            <p:ph idx="1"/>
          </p:nvPr>
        </p:nvSpPr>
        <p:spPr>
          <a:xfrm>
            <a:off x="1125860" y="2211284"/>
            <a:ext cx="10157354" cy="4470400"/>
          </a:xfrm>
        </p:spPr>
        <p:txBody>
          <a:bodyPr>
            <a:normAutofit fontScale="85000" lnSpcReduction="20000"/>
          </a:bodyPr>
          <a:lstStyle/>
          <a:p>
            <a:r>
              <a:rPr lang="ru-RU" dirty="0"/>
              <a:t>Постоје различити начини навођења литературе у тексту и списку референци, предложен је само један од њих, који је можда најједноставнији:</a:t>
            </a:r>
          </a:p>
          <a:p>
            <a:r>
              <a:rPr lang="ru-RU" dirty="0"/>
              <a:t>• У тексту се референце обележавају бројевима у заградама, почев од (1) до (15) а у списку се наводе референце по редоследу појављивања. Једна референца може бити цитирана више пута али јој редослед одређује прво појављивање.</a:t>
            </a:r>
          </a:p>
          <a:p>
            <a:r>
              <a:rPr lang="ru-RU" dirty="0"/>
              <a:t>• као пример навођења литературе користити Serbian Journal of Experimental and Clinical Research, Медицински преглед и Војносанитетски преглед.</a:t>
            </a:r>
          </a:p>
          <a:p>
            <a:r>
              <a:rPr lang="ru-RU" dirty="0"/>
              <a:t>• Редослед квалитета референци: радови у целини у часописима, књиге, монографије и поглавље у књигама, терапијски водичи и други консензус документи, радови у зборницима радова са конгреса, радови штампани као сажеци у зборницима, остали извори.</a:t>
            </a:r>
          </a:p>
          <a:p>
            <a:endParaRPr lang="en-US" dirty="0"/>
          </a:p>
        </p:txBody>
      </p:sp>
    </p:spTree>
    <p:extLst>
      <p:ext uri="{BB962C8B-B14F-4D97-AF65-F5344CB8AC3E}">
        <p14:creationId xmlns:p14="http://schemas.microsoft.com/office/powerpoint/2010/main" val="3463911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2F0FDAF5-DFE7-4A64-91EF-430F72EB8083}"/>
              </a:ext>
            </a:extLst>
          </p:cNvPr>
          <p:cNvSpPr>
            <a:spLocks noGrp="1"/>
          </p:cNvSpPr>
          <p:nvPr>
            <p:ph type="title"/>
          </p:nvPr>
        </p:nvSpPr>
        <p:spPr/>
        <p:txBody>
          <a:bodyPr/>
          <a:lstStyle/>
          <a:p>
            <a:endParaRPr lang="en-US"/>
          </a:p>
        </p:txBody>
      </p:sp>
      <p:sp>
        <p:nvSpPr>
          <p:cNvPr id="3" name="Čuvar mesta za sadržaj 2">
            <a:extLst>
              <a:ext uri="{FF2B5EF4-FFF2-40B4-BE49-F238E27FC236}">
                <a16:creationId xmlns:a16="http://schemas.microsoft.com/office/drawing/2014/main" id="{5B44F57F-34B6-47DA-9B37-96E60423CC12}"/>
              </a:ext>
            </a:extLst>
          </p:cNvPr>
          <p:cNvSpPr>
            <a:spLocks noGrp="1"/>
          </p:cNvSpPr>
          <p:nvPr>
            <p:ph idx="1"/>
          </p:nvPr>
        </p:nvSpPr>
        <p:spPr/>
        <p:txBody>
          <a:bodyPr/>
          <a:lstStyle/>
          <a:p>
            <a:r>
              <a:rPr lang="sr-Cyrl-RS" dirty="0"/>
              <a:t>БАР ПОЛОВИНА НАВЕДЕНИХ РЕФЕРЕНЦИ МОРА БИТИ МЛАЂА ОД 5 ГОДИНА</a:t>
            </a:r>
            <a:endParaRPr lang="en-US" dirty="0"/>
          </a:p>
        </p:txBody>
      </p:sp>
    </p:spTree>
    <p:extLst>
      <p:ext uri="{BB962C8B-B14F-4D97-AF65-F5344CB8AC3E}">
        <p14:creationId xmlns:p14="http://schemas.microsoft.com/office/powerpoint/2010/main" val="535985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09836" y="3068960"/>
            <a:ext cx="7008574" cy="1296987"/>
          </a:xfrm>
        </p:spPr>
        <p:txBody>
          <a:bodyPr>
            <a:normAutofit fontScale="77500" lnSpcReduction="20000"/>
          </a:bodyPr>
          <a:lstStyle/>
          <a:p>
            <a:pPr algn="ctr"/>
            <a:r>
              <a:rPr lang="sr-Cyrl-RS" sz="7200" u="sng" dirty="0"/>
              <a:t>ХВАЛА НА ПАЖЊИ</a:t>
            </a:r>
            <a:endParaRPr lang="sr-Latn-RS" sz="7200" u="sng" dirty="0"/>
          </a:p>
        </p:txBody>
      </p:sp>
    </p:spTree>
    <p:extLst>
      <p:ext uri="{BB962C8B-B14F-4D97-AF65-F5344CB8AC3E}">
        <p14:creationId xmlns:p14="http://schemas.microsoft.com/office/powerpoint/2010/main" val="44640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91EABC4F-C8DE-423B-B67F-B31FCF840059}"/>
              </a:ext>
            </a:extLst>
          </p:cNvPr>
          <p:cNvSpPr>
            <a:spLocks noGrp="1"/>
          </p:cNvSpPr>
          <p:nvPr>
            <p:ph type="title"/>
          </p:nvPr>
        </p:nvSpPr>
        <p:spPr/>
        <p:txBody>
          <a:bodyPr/>
          <a:lstStyle/>
          <a:p>
            <a:pPr algn="ctr"/>
            <a:r>
              <a:rPr lang="sr-Cyrl-RS" dirty="0"/>
              <a:t>НАСЛОВ РАДА </a:t>
            </a:r>
            <a:endParaRPr lang="en-US" dirty="0"/>
          </a:p>
        </p:txBody>
      </p:sp>
      <p:sp>
        <p:nvSpPr>
          <p:cNvPr id="3" name="Čuvar mesta za sadržaj 2">
            <a:extLst>
              <a:ext uri="{FF2B5EF4-FFF2-40B4-BE49-F238E27FC236}">
                <a16:creationId xmlns:a16="http://schemas.microsoft.com/office/drawing/2014/main" id="{0747B964-B0DB-4541-A457-159CCCB19399}"/>
              </a:ext>
            </a:extLst>
          </p:cNvPr>
          <p:cNvSpPr>
            <a:spLocks noGrp="1"/>
          </p:cNvSpPr>
          <p:nvPr>
            <p:ph idx="1"/>
          </p:nvPr>
        </p:nvSpPr>
        <p:spPr/>
        <p:txBody>
          <a:bodyPr/>
          <a:lstStyle/>
          <a:p>
            <a:r>
              <a:rPr lang="ru-RU" dirty="0"/>
              <a:t>Наслов треба да је што краћи и јаснији, и да садржи три основна елемента: УЗРОК (НЕЗАВИСНА ВАРИАБЛА), ИСХОД (ЗАВИСНА ВАРИЈАБЛА) И ПОПУЛАЦИЈУ на којој се спроводи истраживање. </a:t>
            </a:r>
            <a:endParaRPr lang="en-US" dirty="0"/>
          </a:p>
        </p:txBody>
      </p:sp>
    </p:spTree>
    <p:extLst>
      <p:ext uri="{BB962C8B-B14F-4D97-AF65-F5344CB8AC3E}">
        <p14:creationId xmlns:p14="http://schemas.microsoft.com/office/powerpoint/2010/main" val="2809438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8C9D4E56-80FC-49CA-9B8D-C3244907C687}"/>
              </a:ext>
            </a:extLst>
          </p:cNvPr>
          <p:cNvSpPr>
            <a:spLocks noGrp="1"/>
          </p:cNvSpPr>
          <p:nvPr>
            <p:ph type="title"/>
          </p:nvPr>
        </p:nvSpPr>
        <p:spPr/>
        <p:txBody>
          <a:bodyPr/>
          <a:lstStyle/>
          <a:p>
            <a:endParaRPr lang="en-US"/>
          </a:p>
        </p:txBody>
      </p:sp>
      <p:sp>
        <p:nvSpPr>
          <p:cNvPr id="3" name="Čuvar mesta za sadržaj 2">
            <a:extLst>
              <a:ext uri="{FF2B5EF4-FFF2-40B4-BE49-F238E27FC236}">
                <a16:creationId xmlns:a16="http://schemas.microsoft.com/office/drawing/2014/main" id="{18065B3B-13C0-4062-8058-60C51F031CA3}"/>
              </a:ext>
            </a:extLst>
          </p:cNvPr>
          <p:cNvSpPr>
            <a:spLocks noGrp="1"/>
          </p:cNvSpPr>
          <p:nvPr>
            <p:ph idx="1"/>
          </p:nvPr>
        </p:nvSpPr>
        <p:spPr/>
        <p:txBody>
          <a:bodyPr/>
          <a:lstStyle/>
          <a:p>
            <a:r>
              <a:rPr lang="ru-RU" dirty="0"/>
              <a:t>Наслов треба да је атрактиван одн. да привуче пажњу научне јавности али не и ПРЕТЕНЦИОЗАН</a:t>
            </a:r>
            <a:endParaRPr lang="en-US" dirty="0"/>
          </a:p>
        </p:txBody>
      </p:sp>
    </p:spTree>
    <p:extLst>
      <p:ext uri="{BB962C8B-B14F-4D97-AF65-F5344CB8AC3E}">
        <p14:creationId xmlns:p14="http://schemas.microsoft.com/office/powerpoint/2010/main" val="1370292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6F31114F-1640-4DA4-8D06-0D2285E557B9}"/>
              </a:ext>
            </a:extLst>
          </p:cNvPr>
          <p:cNvSpPr>
            <a:spLocks noGrp="1"/>
          </p:cNvSpPr>
          <p:nvPr>
            <p:ph type="title"/>
          </p:nvPr>
        </p:nvSpPr>
        <p:spPr/>
        <p:txBody>
          <a:bodyPr/>
          <a:lstStyle/>
          <a:p>
            <a:endParaRPr lang="en-US"/>
          </a:p>
        </p:txBody>
      </p:sp>
      <p:sp>
        <p:nvSpPr>
          <p:cNvPr id="3" name="Čuvar mesta za sadržaj 2">
            <a:extLst>
              <a:ext uri="{FF2B5EF4-FFF2-40B4-BE49-F238E27FC236}">
                <a16:creationId xmlns:a16="http://schemas.microsoft.com/office/drawing/2014/main" id="{3EB4F5D7-3F2A-49AE-9F97-BD26E7F31595}"/>
              </a:ext>
            </a:extLst>
          </p:cNvPr>
          <p:cNvSpPr>
            <a:spLocks noGrp="1"/>
          </p:cNvSpPr>
          <p:nvPr>
            <p:ph idx="1"/>
          </p:nvPr>
        </p:nvSpPr>
        <p:spPr/>
        <p:txBody>
          <a:bodyPr>
            <a:normAutofit fontScale="92500" lnSpcReduction="10000"/>
          </a:bodyPr>
          <a:lstStyle/>
          <a:p>
            <a:r>
              <a:rPr lang="ru-RU" dirty="0"/>
              <a:t>Име и презиме, </a:t>
            </a:r>
          </a:p>
          <a:p>
            <a:r>
              <a:rPr lang="ru-RU" dirty="0"/>
              <a:t>Титула одн. занимање</a:t>
            </a:r>
          </a:p>
          <a:p>
            <a:r>
              <a:rPr lang="ru-RU" dirty="0"/>
              <a:t>Тачна адреса код куће</a:t>
            </a:r>
          </a:p>
          <a:p>
            <a:r>
              <a:rPr lang="ru-RU" dirty="0"/>
              <a:t>Тачна адреса на послу </a:t>
            </a:r>
          </a:p>
          <a:p>
            <a:r>
              <a:rPr lang="ru-RU" dirty="0"/>
              <a:t>Бројеви телефона, мобилног, факса и адреса електронске поште</a:t>
            </a:r>
          </a:p>
          <a:p>
            <a:r>
              <a:rPr lang="ru-RU" dirty="0"/>
              <a:t>Име и презиме потенцијалног ментора</a:t>
            </a:r>
          </a:p>
          <a:p>
            <a:r>
              <a:rPr lang="ru-RU" dirty="0"/>
              <a:t>Титула</a:t>
            </a:r>
          </a:p>
          <a:p>
            <a:r>
              <a:rPr lang="ru-RU" dirty="0"/>
              <a:t>Предмет</a:t>
            </a:r>
          </a:p>
          <a:p>
            <a:endParaRPr lang="en-US" dirty="0"/>
          </a:p>
        </p:txBody>
      </p:sp>
    </p:spTree>
    <p:extLst>
      <p:ext uri="{BB962C8B-B14F-4D97-AF65-F5344CB8AC3E}">
        <p14:creationId xmlns:p14="http://schemas.microsoft.com/office/powerpoint/2010/main" val="3600006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BD79A150-09F1-4A6A-AEC0-6177BF5300E4}"/>
              </a:ext>
            </a:extLst>
          </p:cNvPr>
          <p:cNvSpPr>
            <a:spLocks noGrp="1"/>
          </p:cNvSpPr>
          <p:nvPr>
            <p:ph type="title"/>
          </p:nvPr>
        </p:nvSpPr>
        <p:spPr/>
        <p:txBody>
          <a:bodyPr/>
          <a:lstStyle/>
          <a:p>
            <a:r>
              <a:rPr lang="ru-RU" dirty="0"/>
              <a:t>САЖЕТАК (не више од 250 речи)</a:t>
            </a:r>
            <a:br>
              <a:rPr lang="ru-RU" dirty="0"/>
            </a:br>
            <a:endParaRPr lang="en-US" dirty="0"/>
          </a:p>
        </p:txBody>
      </p:sp>
      <p:sp>
        <p:nvSpPr>
          <p:cNvPr id="3" name="Čuvar mesta za sadržaj 2">
            <a:extLst>
              <a:ext uri="{FF2B5EF4-FFF2-40B4-BE49-F238E27FC236}">
                <a16:creationId xmlns:a16="http://schemas.microsoft.com/office/drawing/2014/main" id="{CFC1EC73-3C30-49D3-89E9-05AF7AED8666}"/>
              </a:ext>
            </a:extLst>
          </p:cNvPr>
          <p:cNvSpPr>
            <a:spLocks noGrp="1"/>
          </p:cNvSpPr>
          <p:nvPr>
            <p:ph idx="1"/>
          </p:nvPr>
        </p:nvSpPr>
        <p:spPr/>
        <p:txBody>
          <a:bodyPr/>
          <a:lstStyle/>
          <a:p>
            <a:r>
              <a:rPr lang="ru-RU" dirty="0"/>
              <a:t>Упутство:</a:t>
            </a:r>
          </a:p>
          <a:p>
            <a:r>
              <a:rPr lang="ru-RU" dirty="0"/>
              <a:t>Сажетак рада се цитира у секундарним базама података и зато је важно да, као и наслов, привуче пажњу. У једној до две реченице треба назначити досадашња искуства и тему студије. Потом описати метод и најважније резултате који се очекују. У једној до две реченице дати очекиване закључке. </a:t>
            </a:r>
          </a:p>
          <a:p>
            <a:endParaRPr lang="en-US" dirty="0"/>
          </a:p>
        </p:txBody>
      </p:sp>
    </p:spTree>
    <p:extLst>
      <p:ext uri="{BB962C8B-B14F-4D97-AF65-F5344CB8AC3E}">
        <p14:creationId xmlns:p14="http://schemas.microsoft.com/office/powerpoint/2010/main" val="4196912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F5A76A40-E440-4DA8-81A9-1DE93C77BC3A}"/>
              </a:ext>
            </a:extLst>
          </p:cNvPr>
          <p:cNvSpPr>
            <a:spLocks noGrp="1"/>
          </p:cNvSpPr>
          <p:nvPr>
            <p:ph type="title"/>
          </p:nvPr>
        </p:nvSpPr>
        <p:spPr/>
        <p:txBody>
          <a:bodyPr/>
          <a:lstStyle/>
          <a:p>
            <a:endParaRPr lang="en-US"/>
          </a:p>
        </p:txBody>
      </p:sp>
      <p:sp>
        <p:nvSpPr>
          <p:cNvPr id="3" name="Čuvar mesta za sadržaj 2">
            <a:extLst>
              <a:ext uri="{FF2B5EF4-FFF2-40B4-BE49-F238E27FC236}">
                <a16:creationId xmlns:a16="http://schemas.microsoft.com/office/drawing/2014/main" id="{E26298E8-9B9C-4FB3-B61C-47CC3CF23FE8}"/>
              </a:ext>
            </a:extLst>
          </p:cNvPr>
          <p:cNvSpPr>
            <a:spLocks noGrp="1"/>
          </p:cNvSpPr>
          <p:nvPr>
            <p:ph idx="1"/>
          </p:nvPr>
        </p:nvSpPr>
        <p:spPr/>
        <p:txBody>
          <a:bodyPr/>
          <a:lstStyle/>
          <a:p>
            <a:r>
              <a:rPr lang="ru-RU" dirty="0"/>
              <a:t>УВОД (до 50 речи)</a:t>
            </a:r>
          </a:p>
          <a:p>
            <a:r>
              <a:rPr lang="ru-RU" dirty="0"/>
              <a:t>МЕТОД (до 75 речи)</a:t>
            </a:r>
          </a:p>
          <a:p>
            <a:r>
              <a:rPr lang="ru-RU" dirty="0"/>
              <a:t>ОЧЕКИВАНИ РЕЗУЛТАТИ (до 100 речи)</a:t>
            </a:r>
          </a:p>
          <a:p>
            <a:r>
              <a:rPr lang="ru-RU" dirty="0"/>
              <a:t>ОЧЕКИВАНИ ЗАКЉУЧАК (до 25 речи)</a:t>
            </a:r>
          </a:p>
          <a:p>
            <a:r>
              <a:rPr lang="ru-RU" dirty="0"/>
              <a:t>КЉУЧНЕ РЕЧИ </a:t>
            </a:r>
          </a:p>
          <a:p>
            <a:endParaRPr lang="en-US" dirty="0"/>
          </a:p>
        </p:txBody>
      </p:sp>
    </p:spTree>
    <p:extLst>
      <p:ext uri="{BB962C8B-B14F-4D97-AF65-F5344CB8AC3E}">
        <p14:creationId xmlns:p14="http://schemas.microsoft.com/office/powerpoint/2010/main" val="3995423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C26D4A80-56C9-4F02-B398-FA0A98A4956C}"/>
              </a:ext>
            </a:extLst>
          </p:cNvPr>
          <p:cNvSpPr>
            <a:spLocks noGrp="1"/>
          </p:cNvSpPr>
          <p:nvPr>
            <p:ph type="title"/>
          </p:nvPr>
        </p:nvSpPr>
        <p:spPr/>
        <p:txBody>
          <a:bodyPr/>
          <a:lstStyle/>
          <a:p>
            <a:pPr algn="ctr"/>
            <a:r>
              <a:rPr lang="sr-Cyrl-RS" dirty="0"/>
              <a:t>УВОД</a:t>
            </a:r>
            <a:endParaRPr lang="en-US" dirty="0"/>
          </a:p>
        </p:txBody>
      </p:sp>
      <p:sp>
        <p:nvSpPr>
          <p:cNvPr id="3" name="Čuvar mesta za sadržaj 2">
            <a:extLst>
              <a:ext uri="{FF2B5EF4-FFF2-40B4-BE49-F238E27FC236}">
                <a16:creationId xmlns:a16="http://schemas.microsoft.com/office/drawing/2014/main" id="{CCCD4617-5580-42D1-9D72-733D81C65ED8}"/>
              </a:ext>
            </a:extLst>
          </p:cNvPr>
          <p:cNvSpPr>
            <a:spLocks noGrp="1"/>
          </p:cNvSpPr>
          <p:nvPr>
            <p:ph idx="1"/>
          </p:nvPr>
        </p:nvSpPr>
        <p:spPr/>
        <p:txBody>
          <a:bodyPr/>
          <a:lstStyle/>
          <a:p>
            <a:r>
              <a:rPr lang="ru-RU" dirty="0"/>
              <a:t>• Уводни део анализира садашњи ниво научних сазнања о испитиваној теми. Досадашња искуства других аутора се разматрају хронолошки или у тематским целина (документовати наводима одговарајуће литературе). Уочавају се непознанице у теми и повезују са темом рада. Значај изабране теме за медицинску науку, евентуалне хипотезе и сл. су такође предмет овог дела. Добро проучавање досадашње литературе је неопходно за одабир добре и атрактивне теме и постављање реалних циљева студије.</a:t>
            </a:r>
            <a:endParaRPr lang="en-US" dirty="0"/>
          </a:p>
        </p:txBody>
      </p:sp>
    </p:spTree>
    <p:extLst>
      <p:ext uri="{BB962C8B-B14F-4D97-AF65-F5344CB8AC3E}">
        <p14:creationId xmlns:p14="http://schemas.microsoft.com/office/powerpoint/2010/main" val="2748307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5190BD2C-6E3C-4F65-99B5-0689DC27A7C2}"/>
              </a:ext>
            </a:extLst>
          </p:cNvPr>
          <p:cNvSpPr>
            <a:spLocks noGrp="1"/>
          </p:cNvSpPr>
          <p:nvPr>
            <p:ph type="title"/>
          </p:nvPr>
        </p:nvSpPr>
        <p:spPr/>
        <p:txBody>
          <a:bodyPr/>
          <a:lstStyle/>
          <a:p>
            <a:endParaRPr lang="en-US"/>
          </a:p>
        </p:txBody>
      </p:sp>
      <p:sp>
        <p:nvSpPr>
          <p:cNvPr id="3" name="Čuvar mesta za sadržaj 2">
            <a:extLst>
              <a:ext uri="{FF2B5EF4-FFF2-40B4-BE49-F238E27FC236}">
                <a16:creationId xmlns:a16="http://schemas.microsoft.com/office/drawing/2014/main" id="{2AEAEDB0-B619-4281-99BD-E050D78DF4E6}"/>
              </a:ext>
            </a:extLst>
          </p:cNvPr>
          <p:cNvSpPr>
            <a:spLocks noGrp="1"/>
          </p:cNvSpPr>
          <p:nvPr>
            <p:ph idx="1"/>
          </p:nvPr>
        </p:nvSpPr>
        <p:spPr/>
        <p:txBody>
          <a:bodyPr/>
          <a:lstStyle/>
          <a:p>
            <a:r>
              <a:rPr lang="ru-RU" dirty="0"/>
              <a:t>Увод такође треба да укаже да је и зашто је докторски рад оригинално научно дело и напросто зашто је важан научној заједници. Највећи значај у науци има оригинално истраживање. То је свако истраживање које доноси било какву новину, до тог тренутка непознату медицинској науци, а односи се на допринос у познавању функционисања живих организама, развоју и ширењу болести, дијагностици, терапији и сл. Јасно је да новине које носи рад морају бити препознате на међународном нивоу. </a:t>
            </a:r>
            <a:endParaRPr lang="en-US" dirty="0"/>
          </a:p>
        </p:txBody>
      </p:sp>
    </p:spTree>
    <p:extLst>
      <p:ext uri="{BB962C8B-B14F-4D97-AF65-F5344CB8AC3E}">
        <p14:creationId xmlns:p14="http://schemas.microsoft.com/office/powerpoint/2010/main" val="2849861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Books 16x9">
  <a:themeElements>
    <a:clrScheme name="Books_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extLst>
    <a:ext uri="{05A4C25C-085E-4340-85A3-A5531E510DB2}">
      <thm15:themeFamily xmlns:thm15="http://schemas.microsoft.com/office/thememl/2012/main" name="TF02787940.potx" id="{9A4E33EC-D715-440E-9062-8AFA4CC9E341}" vid="{0DFBCB81-4ACA-49F1-BA1C-2B43B27F1FC4}"/>
    </a:ext>
  </a:extLst>
</a:theme>
</file>

<file path=ppt/theme/theme2.xml><?xml version="1.0" encoding="utf-8"?>
<a:theme xmlns:a="http://schemas.openxmlformats.org/drawingml/2006/main" name="Office Theme">
  <a:themeElements>
    <a:clrScheme name="Books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theme>
</file>

<file path=ppt/theme/theme3.xml><?xml version="1.0" encoding="utf-8"?>
<a:theme xmlns:a="http://schemas.openxmlformats.org/drawingml/2006/main" name="Office Theme">
  <a:themeElements>
    <a:clrScheme name="Books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Blue bookstack presentation (widescreen)</Template>
  <TotalTime>1689</TotalTime>
  <Words>1169</Words>
  <Application>Microsoft Office PowerPoint</Application>
  <PresentationFormat>Prilagođavanje</PresentationFormat>
  <Paragraphs>62</Paragraphs>
  <Slides>22</Slides>
  <Notes>0</Notes>
  <HiddenSlides>0</HiddenSlides>
  <MMClips>0</MMClips>
  <ScaleCrop>false</ScaleCrop>
  <HeadingPairs>
    <vt:vector size="6" baseType="variant">
      <vt:variant>
        <vt:lpstr>Korišćeni fontovi</vt:lpstr>
      </vt:variant>
      <vt:variant>
        <vt:i4>2</vt:i4>
      </vt:variant>
      <vt:variant>
        <vt:lpstr>Tema</vt:lpstr>
      </vt:variant>
      <vt:variant>
        <vt:i4>1</vt:i4>
      </vt:variant>
      <vt:variant>
        <vt:lpstr>Naslovi slajdova</vt:lpstr>
      </vt:variant>
      <vt:variant>
        <vt:i4>22</vt:i4>
      </vt:variant>
    </vt:vector>
  </HeadingPairs>
  <TitlesOfParts>
    <vt:vector size="25" baseType="lpstr">
      <vt:lpstr>Arial</vt:lpstr>
      <vt:lpstr>Century Gothic</vt:lpstr>
      <vt:lpstr>Books 16x9</vt:lpstr>
      <vt:lpstr>ЕВАЛУАЦИЈА ПРИЈАВЕ</vt:lpstr>
      <vt:lpstr>PowerPoint prezentacija</vt:lpstr>
      <vt:lpstr>НАСЛОВ РАДА </vt:lpstr>
      <vt:lpstr>PowerPoint prezentacija</vt:lpstr>
      <vt:lpstr>PowerPoint prezentacija</vt:lpstr>
      <vt:lpstr>САЖЕТАК (не више од 250 речи) </vt:lpstr>
      <vt:lpstr>PowerPoint prezentacija</vt:lpstr>
      <vt:lpstr>УВОД</vt:lpstr>
      <vt:lpstr>PowerPoint prezentacija</vt:lpstr>
      <vt:lpstr>PowerPoint prezentacija</vt:lpstr>
      <vt:lpstr>ЦИЉЕВИ И ХИПОТЕЗЕ СТУДИЈЕ (Ограничити на једну страну) </vt:lpstr>
      <vt:lpstr>МАТЕРИЈАЛ И МЕТОДЕ</vt:lpstr>
      <vt:lpstr>ВРСТА СТУДИЈЕ </vt:lpstr>
      <vt:lpstr>ПОПУЛАЦИЈА КОЈА СЕ ИСТРАЖУЈЕ </vt:lpstr>
      <vt:lpstr>УЗОРКОВАЊЕ </vt:lpstr>
      <vt:lpstr>ВАРИЈАБЛЕ КОЈЕ СЕ МЕРЕ У СТУДИЈИ </vt:lpstr>
      <vt:lpstr>СНАГА СТУДИЈЕ И ВЕЛИЧИНА УЗОРКА </vt:lpstr>
      <vt:lpstr>СТАТИСТИЧКА ОБРАДА ПОДАТАКА (ограничити на 100 речи) </vt:lpstr>
      <vt:lpstr>ОЧЕКИВАНИ РЕЗУЛТАТИ И ЗНАЧАЈ СТУДИЈЕ (ограничити на 250 речи) </vt:lpstr>
      <vt:lpstr>ЛИТЕРАТУРА (Ограничити на максимално 15 референци-навода) </vt:lpstr>
      <vt:lpstr>PowerPoint prezentacija</vt:lpstr>
      <vt:lpstr>PowerPoint prezentacija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СТРУКТУРА ОРИГИНАЛНОГ НАУЧНОГ РАДА</dc:title>
  <dc:creator>Berislav Vekic</dc:creator>
  <cp:lastModifiedBy>Danijela Cvetković</cp:lastModifiedBy>
  <cp:revision>76</cp:revision>
  <dcterms:created xsi:type="dcterms:W3CDTF">2020-03-08T18:47:40Z</dcterms:created>
  <dcterms:modified xsi:type="dcterms:W3CDTF">2021-04-14T08:28:51Z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CampaignTags">
    <vt:lpwstr/>
  </property>
  <property fmtid="{D5CDD505-2E9C-101B-9397-08002B2CF9AE}" pid="7" name="ScenarioTags">
    <vt:lpwstr/>
  </property>
</Properties>
</file>