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handoutMasterIdLst>
    <p:handoutMasterId r:id="rId32"/>
  </p:handoutMasterIdLst>
  <p:sldIdLst>
    <p:sldId id="264" r:id="rId2"/>
    <p:sldId id="336" r:id="rId3"/>
    <p:sldId id="337" r:id="rId4"/>
    <p:sldId id="338" r:id="rId5"/>
    <p:sldId id="339" r:id="rId6"/>
    <p:sldId id="340" r:id="rId7"/>
    <p:sldId id="341" r:id="rId8"/>
    <p:sldId id="342" r:id="rId9"/>
    <p:sldId id="344" r:id="rId10"/>
    <p:sldId id="345" r:id="rId11"/>
    <p:sldId id="346" r:id="rId12"/>
    <p:sldId id="347" r:id="rId13"/>
    <p:sldId id="349" r:id="rId14"/>
    <p:sldId id="350" r:id="rId15"/>
    <p:sldId id="351" r:id="rId16"/>
    <p:sldId id="352" r:id="rId17"/>
    <p:sldId id="353" r:id="rId18"/>
    <p:sldId id="354" r:id="rId19"/>
    <p:sldId id="355" r:id="rId20"/>
    <p:sldId id="356" r:id="rId21"/>
    <p:sldId id="357" r:id="rId22"/>
    <p:sldId id="358" r:id="rId23"/>
    <p:sldId id="359" r:id="rId24"/>
    <p:sldId id="360" r:id="rId25"/>
    <p:sldId id="361" r:id="rId26"/>
    <p:sldId id="362" r:id="rId27"/>
    <p:sldId id="363" r:id="rId28"/>
    <p:sldId id="364" r:id="rId29"/>
    <p:sldId id="335" r:id="rId30"/>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794"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80" autoAdjust="0"/>
  </p:normalViewPr>
  <p:slideViewPr>
    <p:cSldViewPr showGuides="1">
      <p:cViewPr varScale="1">
        <p:scale>
          <a:sx n="114" d="100"/>
          <a:sy n="114" d="100"/>
        </p:scale>
        <p:origin x="474" y="102"/>
      </p:cViewPr>
      <p:guideLst>
        <p:guide pos="3794"/>
        <p:guide orient="horz" pos="2160"/>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4/14/2021</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4/14/2021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4/14/2021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4/14/2021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4/14/2021</a:t>
            </a:fld>
            <a:endParaRPr dirty="0"/>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a:t>Click to edit Master title style</a:t>
            </a:r>
            <a:endParaRPr dirty="0"/>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1706581" indent="0">
              <a:buNone/>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4/14/2021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4/14/2021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4/14/2021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4/14/2021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a:t>Click to edit Master title style</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126BF754-515F-40B9-8D24-D54D5825B3D0}" type="datetimeFigureOut">
              <a:rPr lang="en-US"/>
              <a:t>4/14/2021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4/14/2021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baseline="0">
                <a:solidFill>
                  <a:schemeClr val="tx2">
                    <a:lumMod val="65000"/>
                    <a:lumOff val="35000"/>
                  </a:schemeClr>
                </a:solidFill>
              </a:defRPr>
            </a:lvl1pPr>
          </a:lstStyle>
          <a:p>
            <a:fld id="{2DD204D1-F9BD-4643-8480-6EA41EB484F1}" type="datetimeFigureOut">
              <a:rPr lang="en-US" smtClean="0"/>
              <a:pPr/>
              <a:t>4/14/2021</a:t>
            </a:fld>
            <a:endParaRPr lang="en-US"/>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baseline="0">
                <a:solidFill>
                  <a:schemeClr val="tx2">
                    <a:lumMod val="65000"/>
                    <a:lumOff val="35000"/>
                  </a:schemeClr>
                </a:solidFill>
              </a:defRPr>
            </a:lvl1pPr>
          </a:lstStyle>
          <a:p>
            <a:endParaRPr lang="en-US"/>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baseline="0">
                <a:solidFill>
                  <a:schemeClr val="tx2">
                    <a:lumMod val="65000"/>
                    <a:lumOff val="35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18148" y="1301613"/>
            <a:ext cx="8182644" cy="3298825"/>
          </a:xfrm>
        </p:spPr>
        <p:txBody>
          <a:bodyPr>
            <a:normAutofit/>
          </a:bodyPr>
          <a:lstStyle/>
          <a:p>
            <a:pPr algn="ctr"/>
            <a:r>
              <a:rPr lang="sr-Cyrl-RS" sz="6000" dirty="0"/>
              <a:t>РЕКАПИТУЛАЦИЈА</a:t>
            </a:r>
            <a:endParaRPr lang="en-US" sz="6000" dirty="0"/>
          </a:p>
        </p:txBody>
      </p:sp>
      <p:sp>
        <p:nvSpPr>
          <p:cNvPr id="3" name="Subtitle 2"/>
          <p:cNvSpPr>
            <a:spLocks noGrp="1"/>
          </p:cNvSpPr>
          <p:nvPr>
            <p:ph type="subTitle" idx="1"/>
          </p:nvPr>
        </p:nvSpPr>
        <p:spPr>
          <a:xfrm>
            <a:off x="5158308" y="4797152"/>
            <a:ext cx="6026729" cy="864096"/>
          </a:xfrm>
        </p:spPr>
        <p:txBody>
          <a:bodyPr/>
          <a:lstStyle/>
          <a:p>
            <a:r>
              <a:rPr lang="sr-Cyrl-RS" dirty="0">
                <a:latin typeface="+mj-lt"/>
              </a:rPr>
              <a:t>Проф.др Берислав Векић</a:t>
            </a:r>
            <a:endParaRPr lang="en-US" dirty="0">
              <a:latin typeface="+mj-lt"/>
            </a:endParaRPr>
          </a:p>
        </p:txBody>
      </p:sp>
      <p:pic>
        <p:nvPicPr>
          <p:cNvPr id="4" name="Picture 6" descr="Резултат слика за logo medicinski fakultet kragujeva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25" y="0"/>
            <a:ext cx="14732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673964E-6D95-4346-BBFA-144356B77A75}"/>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683A33F9-0EE2-417D-9966-3899E4729F45}"/>
              </a:ext>
            </a:extLst>
          </p:cNvPr>
          <p:cNvSpPr>
            <a:spLocks noGrp="1"/>
          </p:cNvSpPr>
          <p:nvPr>
            <p:ph idx="1"/>
          </p:nvPr>
        </p:nvSpPr>
        <p:spPr/>
        <p:txBody>
          <a:bodyPr/>
          <a:lstStyle/>
          <a:p>
            <a:r>
              <a:rPr lang="ru-RU" dirty="0"/>
              <a:t>За време увида јавности на извештај о научној, односно уметничкој заснованости теме и испуњености услова кандидата и ментора за израду докторске дисертације, односно докторског уметничког пројекта може се поднети приговор</a:t>
            </a:r>
            <a:endParaRPr lang="en-US" dirty="0"/>
          </a:p>
        </p:txBody>
      </p:sp>
    </p:spTree>
    <p:extLst>
      <p:ext uri="{BB962C8B-B14F-4D97-AF65-F5344CB8AC3E}">
        <p14:creationId xmlns:p14="http://schemas.microsoft.com/office/powerpoint/2010/main" val="337862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CD8EF83-33D3-432F-BDC7-2A480EE2E3DC}"/>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392DEFAF-84BF-4677-AA3E-8C130610C305}"/>
              </a:ext>
            </a:extLst>
          </p:cNvPr>
          <p:cNvSpPr>
            <a:spLocks noGrp="1"/>
          </p:cNvSpPr>
          <p:nvPr>
            <p:ph idx="1"/>
          </p:nvPr>
        </p:nvSpPr>
        <p:spPr/>
        <p:txBody>
          <a:bodyPr/>
          <a:lstStyle/>
          <a:p>
            <a:r>
              <a:rPr lang="ru-RU" dirty="0"/>
              <a:t>Ментор се одређује из реда наставника универзитета из уже научне области из које се дисертација припрема, и који испуњава услове да буде ментор за вођење докторских дисертација</a:t>
            </a:r>
            <a:endParaRPr lang="en-US" dirty="0"/>
          </a:p>
        </p:txBody>
      </p:sp>
    </p:spTree>
    <p:extLst>
      <p:ext uri="{BB962C8B-B14F-4D97-AF65-F5344CB8AC3E}">
        <p14:creationId xmlns:p14="http://schemas.microsoft.com/office/powerpoint/2010/main" val="147381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9D78D63-8FD8-48AA-A411-08A4222CA2E8}"/>
              </a:ext>
            </a:extLst>
          </p:cNvPr>
          <p:cNvSpPr>
            <a:spLocks noGrp="1"/>
          </p:cNvSpPr>
          <p:nvPr>
            <p:ph type="title"/>
          </p:nvPr>
        </p:nvSpPr>
        <p:spPr/>
        <p:txBody>
          <a:bodyPr/>
          <a:lstStyle/>
          <a:p>
            <a:endParaRPr lang="en-US"/>
          </a:p>
        </p:txBody>
      </p:sp>
      <p:pic>
        <p:nvPicPr>
          <p:cNvPr id="4" name="Čuvar mesta za sadržaj 3">
            <a:extLst>
              <a:ext uri="{FF2B5EF4-FFF2-40B4-BE49-F238E27FC236}">
                <a16:creationId xmlns:a16="http://schemas.microsoft.com/office/drawing/2014/main" id="{43076712-3B19-440B-A265-E2064D895444}"/>
              </a:ext>
            </a:extLst>
          </p:cNvPr>
          <p:cNvPicPr>
            <a:picLocks noGrp="1" noChangeAspect="1"/>
          </p:cNvPicPr>
          <p:nvPr>
            <p:ph idx="1"/>
          </p:nvPr>
        </p:nvPicPr>
        <p:blipFill>
          <a:blip r:embed="rId2"/>
          <a:stretch>
            <a:fillRect/>
          </a:stretch>
        </p:blipFill>
        <p:spPr>
          <a:xfrm>
            <a:off x="2883618" y="589112"/>
            <a:ext cx="6624736" cy="6192688"/>
          </a:xfrm>
          <a:prstGeom prst="rect">
            <a:avLst/>
          </a:prstGeom>
        </p:spPr>
      </p:pic>
    </p:spTree>
    <p:extLst>
      <p:ext uri="{BB962C8B-B14F-4D97-AF65-F5344CB8AC3E}">
        <p14:creationId xmlns:p14="http://schemas.microsoft.com/office/powerpoint/2010/main" val="3506052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5A7BC93-6043-48D8-ADF1-C2FE74B3B84D}"/>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6391780A-9C7A-4A1F-89A2-586C21609856}"/>
              </a:ext>
            </a:extLst>
          </p:cNvPr>
          <p:cNvSpPr>
            <a:spLocks noGrp="1"/>
          </p:cNvSpPr>
          <p:nvPr>
            <p:ph idx="1"/>
          </p:nvPr>
        </p:nvSpPr>
        <p:spPr/>
        <p:txBody>
          <a:bodyPr/>
          <a:lstStyle/>
          <a:p>
            <a:r>
              <a:rPr lang="ru-RU" dirty="0"/>
              <a:t>Студент доставља радну верзију докторске дисертације на мишљење ментору, уз доказ да испуњава услове за одбрану. </a:t>
            </a:r>
            <a:endParaRPr lang="en-US" dirty="0"/>
          </a:p>
        </p:txBody>
      </p:sp>
    </p:spTree>
    <p:extLst>
      <p:ext uri="{BB962C8B-B14F-4D97-AF65-F5344CB8AC3E}">
        <p14:creationId xmlns:p14="http://schemas.microsoft.com/office/powerpoint/2010/main" val="390165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ADCB9F1-826C-4C33-90FD-3B56551D84A7}"/>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081165EB-7AC2-43E1-9EB3-AEC576D59620}"/>
              </a:ext>
            </a:extLst>
          </p:cNvPr>
          <p:cNvSpPr>
            <a:spLocks noGrp="1"/>
          </p:cNvSpPr>
          <p:nvPr>
            <p:ph idx="1"/>
          </p:nvPr>
        </p:nvSpPr>
        <p:spPr/>
        <p:txBody>
          <a:bodyPr/>
          <a:lstStyle/>
          <a:p>
            <a:r>
              <a:rPr lang="ru-RU" dirty="0"/>
              <a:t>Када ментор у потпуности прихвати дисертацију, подноси извештај о њеном прихватању, надлежном већу факултета и истовремено предлаже да се формира комисија за оцену и одбрану докторске дисертације, односно докторског уметничког пројекта.</a:t>
            </a:r>
            <a:endParaRPr lang="en-US" dirty="0"/>
          </a:p>
        </p:txBody>
      </p:sp>
    </p:spTree>
    <p:extLst>
      <p:ext uri="{BB962C8B-B14F-4D97-AF65-F5344CB8AC3E}">
        <p14:creationId xmlns:p14="http://schemas.microsoft.com/office/powerpoint/2010/main" val="309999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AD3D342-1937-4C70-A20A-67323B7A6D7A}"/>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54BD7FD7-9AF2-4E2B-B539-E3FC72EF9F26}"/>
              </a:ext>
            </a:extLst>
          </p:cNvPr>
          <p:cNvSpPr>
            <a:spLocks noGrp="1"/>
          </p:cNvSpPr>
          <p:nvPr>
            <p:ph idx="1"/>
          </p:nvPr>
        </p:nvSpPr>
        <p:spPr/>
        <p:txBody>
          <a:bodyPr/>
          <a:lstStyle/>
          <a:p>
            <a:r>
              <a:rPr lang="ru-RU" dirty="0"/>
              <a:t>Надлежни орган факултета упућује надлежном Већу Универзитета предлог за формирање Комисије за оцену и одбрану докторске дисертације, односно докторског уметничког пројекта. </a:t>
            </a:r>
            <a:endParaRPr lang="en-US" dirty="0"/>
          </a:p>
        </p:txBody>
      </p:sp>
    </p:spTree>
    <p:extLst>
      <p:ext uri="{BB962C8B-B14F-4D97-AF65-F5344CB8AC3E}">
        <p14:creationId xmlns:p14="http://schemas.microsoft.com/office/powerpoint/2010/main" val="132982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E187727-A668-4410-B0FD-5A5F5D38735C}"/>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CAFFA8F6-BAEC-461A-B501-59FA6075CF54}"/>
              </a:ext>
            </a:extLst>
          </p:cNvPr>
          <p:cNvSpPr>
            <a:spLocks noGrp="1"/>
          </p:cNvSpPr>
          <p:nvPr>
            <p:ph idx="1"/>
          </p:nvPr>
        </p:nvSpPr>
        <p:spPr/>
        <p:txBody>
          <a:bodyPr/>
          <a:lstStyle/>
          <a:p>
            <a:r>
              <a:rPr lang="ru-RU" dirty="0"/>
              <a:t>Надлежно Веће Универзитета формира Комисију за оцену и одбрану докторске дисертације, односно докторског уметничког пројекта. </a:t>
            </a:r>
            <a:endParaRPr lang="en-US" dirty="0"/>
          </a:p>
        </p:txBody>
      </p:sp>
    </p:spTree>
    <p:extLst>
      <p:ext uri="{BB962C8B-B14F-4D97-AF65-F5344CB8AC3E}">
        <p14:creationId xmlns:p14="http://schemas.microsoft.com/office/powerpoint/2010/main" val="2483131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4C6EDDB-EB95-48F8-8C6C-A4388630B45B}"/>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E9B0CFEC-5B13-4C2F-BF74-6114DF3D48EF}"/>
              </a:ext>
            </a:extLst>
          </p:cNvPr>
          <p:cNvSpPr>
            <a:spLocks noGrp="1"/>
          </p:cNvSpPr>
          <p:nvPr>
            <p:ph idx="1"/>
          </p:nvPr>
        </p:nvSpPr>
        <p:spPr/>
        <p:txBody>
          <a:bodyPr/>
          <a:lstStyle/>
          <a:p>
            <a:r>
              <a:rPr lang="ru-RU" dirty="0"/>
              <a:t>По пријему коначне, укоричене и заведене докторске дисертације, декан факултета, електронску верзију докторске дисертације, у року од пет (5) дана од дана пријема, доставља Универзитету на мејл адресу strucna.sluzba@kg.ac.rs, са захтевом за спровођење поступка провере на плагијаризам.</a:t>
            </a:r>
            <a:endParaRPr lang="en-US" dirty="0"/>
          </a:p>
        </p:txBody>
      </p:sp>
    </p:spTree>
    <p:extLst>
      <p:ext uri="{BB962C8B-B14F-4D97-AF65-F5344CB8AC3E}">
        <p14:creationId xmlns:p14="http://schemas.microsoft.com/office/powerpoint/2010/main" val="3060242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5780C0B-4145-4013-9F06-4F9B290D3CA9}"/>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3EE01C0E-9274-4703-8749-6F1ADFC6008B}"/>
              </a:ext>
            </a:extLst>
          </p:cNvPr>
          <p:cNvSpPr>
            <a:spLocks noGrp="1"/>
          </p:cNvSpPr>
          <p:nvPr>
            <p:ph idx="1"/>
          </p:nvPr>
        </p:nvSpPr>
        <p:spPr/>
        <p:txBody>
          <a:bodyPr>
            <a:normAutofit/>
          </a:bodyPr>
          <a:lstStyle/>
          <a:p>
            <a:r>
              <a:rPr lang="ru-RU" dirty="0"/>
              <a:t>По пријему технички подобне дисертације, облика и садржине према Прилогу 1 Правилника о пријави изради и одбрани докторске дисертације, надлежни члан КПП-а спроводи поступак детекције плагијаризма у року од 5 (пет) дана од дана пријема захтева факултета и потпуни извештај који се генерише из одговарајућег софтвера о провери оригиналности доставља стручној служби Универзитета.</a:t>
            </a:r>
          </a:p>
          <a:p>
            <a:endParaRPr lang="en-US" dirty="0"/>
          </a:p>
        </p:txBody>
      </p:sp>
    </p:spTree>
    <p:extLst>
      <p:ext uri="{BB962C8B-B14F-4D97-AF65-F5344CB8AC3E}">
        <p14:creationId xmlns:p14="http://schemas.microsoft.com/office/powerpoint/2010/main" val="38148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3BBAC4C-3CBC-44D2-A61E-B5B7708C6464}"/>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68E7C566-D89E-4AA0-BDEB-C1D5322783C8}"/>
              </a:ext>
            </a:extLst>
          </p:cNvPr>
          <p:cNvSpPr>
            <a:spLocks noGrp="1"/>
          </p:cNvSpPr>
          <p:nvPr>
            <p:ph idx="1"/>
          </p:nvPr>
        </p:nvSpPr>
        <p:spPr/>
        <p:txBody>
          <a:bodyPr/>
          <a:lstStyle/>
          <a:p>
            <a:r>
              <a:rPr lang="ru-RU" dirty="0"/>
              <a:t>Стручна служба потпуни извештај провере оригиналности докторске дисертације доставља декану факултета</a:t>
            </a:r>
            <a:endParaRPr lang="en-US" dirty="0"/>
          </a:p>
        </p:txBody>
      </p:sp>
    </p:spTree>
    <p:extLst>
      <p:ext uri="{BB962C8B-B14F-4D97-AF65-F5344CB8AC3E}">
        <p14:creationId xmlns:p14="http://schemas.microsoft.com/office/powerpoint/2010/main" val="1006059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1E2D8A3-8ED0-4AC8-B0F9-72B127AB39C3}"/>
              </a:ext>
            </a:extLst>
          </p:cNvPr>
          <p:cNvSpPr>
            <a:spLocks noGrp="1"/>
          </p:cNvSpPr>
          <p:nvPr>
            <p:ph type="title"/>
          </p:nvPr>
        </p:nvSpPr>
        <p:spPr/>
        <p:txBody>
          <a:bodyPr/>
          <a:lstStyle/>
          <a:p>
            <a:pPr algn="ctr"/>
            <a:r>
              <a:rPr lang="sr-Cyrl-RS" dirty="0"/>
              <a:t>ПРАВИЛНИК ДОКТОРСКИХ СТУДИЈА</a:t>
            </a:r>
            <a:endParaRPr lang="en-US" dirty="0"/>
          </a:p>
        </p:txBody>
      </p:sp>
      <p:sp>
        <p:nvSpPr>
          <p:cNvPr id="3" name="Čuvar mesta za sadržaj 2">
            <a:extLst>
              <a:ext uri="{FF2B5EF4-FFF2-40B4-BE49-F238E27FC236}">
                <a16:creationId xmlns:a16="http://schemas.microsoft.com/office/drawing/2014/main" id="{6974BEBC-7B20-401F-B86D-143178F375B2}"/>
              </a:ext>
            </a:extLst>
          </p:cNvPr>
          <p:cNvSpPr>
            <a:spLocks noGrp="1"/>
          </p:cNvSpPr>
          <p:nvPr>
            <p:ph idx="1"/>
          </p:nvPr>
        </p:nvSpPr>
        <p:spPr/>
        <p:txBody>
          <a:bodyPr/>
          <a:lstStyle/>
          <a:p>
            <a:r>
              <a:rPr lang="ru-RU" dirty="0"/>
              <a:t>Овим правилником уређују се услови, начин и поступак уписа, организација студија, обавезе у току студирања, научни назив и промоција, као и друга питања од значаја за трећи степен академских студија – докторске академске студије за поље медицинских наука на Факултету медицинских наука Универзитета у Крагујевцу</a:t>
            </a:r>
            <a:endParaRPr lang="en-US" dirty="0"/>
          </a:p>
        </p:txBody>
      </p:sp>
    </p:spTree>
    <p:extLst>
      <p:ext uri="{BB962C8B-B14F-4D97-AF65-F5344CB8AC3E}">
        <p14:creationId xmlns:p14="http://schemas.microsoft.com/office/powerpoint/2010/main" val="1098094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18C26F1-D0B4-47B5-BF07-4D357887031D}"/>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98CAE841-6F1C-4BE5-BD39-A84D3E34090C}"/>
              </a:ext>
            </a:extLst>
          </p:cNvPr>
          <p:cNvSpPr>
            <a:spLocks noGrp="1"/>
          </p:cNvSpPr>
          <p:nvPr>
            <p:ph idx="1"/>
          </p:nvPr>
        </p:nvSpPr>
        <p:spPr/>
        <p:txBody>
          <a:bodyPr/>
          <a:lstStyle/>
          <a:p>
            <a:r>
              <a:rPr lang="ru-RU" dirty="0"/>
              <a:t>Декан факултета доставља ментору и кандидату потпуни извештај о провери оригиналности докторске дисертације.</a:t>
            </a:r>
          </a:p>
          <a:p>
            <a:endParaRPr lang="en-US" dirty="0"/>
          </a:p>
        </p:txBody>
      </p:sp>
    </p:spTree>
    <p:extLst>
      <p:ext uri="{BB962C8B-B14F-4D97-AF65-F5344CB8AC3E}">
        <p14:creationId xmlns:p14="http://schemas.microsoft.com/office/powerpoint/2010/main" val="1498882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A3EAC1C-C88F-4DB1-BDB9-FDA97528F5A7}"/>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E0C01D57-F364-40EE-92FA-54D30DF48CDF}"/>
              </a:ext>
            </a:extLst>
          </p:cNvPr>
          <p:cNvSpPr>
            <a:spLocks noGrp="1"/>
          </p:cNvSpPr>
          <p:nvPr>
            <p:ph idx="1"/>
          </p:nvPr>
        </p:nvSpPr>
        <p:spPr/>
        <p:txBody>
          <a:bodyPr/>
          <a:lstStyle/>
          <a:p>
            <a:r>
              <a:rPr lang="ru-RU" dirty="0"/>
              <a:t>У року од 15 дана од дана пријема извештаја о провери оригиналности, ментор је дужан да достави оцену извештаја о провери докторске дисертације (поштујући Члан 7 Правилника о поступку провере на плагијаризам на Универзитету у Крагујевцу) надлежној служби факултета (у папирном облику, са својим потписом и датумом).</a:t>
            </a:r>
            <a:endParaRPr lang="en-US" dirty="0"/>
          </a:p>
        </p:txBody>
      </p:sp>
    </p:spTree>
    <p:extLst>
      <p:ext uri="{BB962C8B-B14F-4D97-AF65-F5344CB8AC3E}">
        <p14:creationId xmlns:p14="http://schemas.microsoft.com/office/powerpoint/2010/main" val="482042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4009E5C-DFDF-4C76-9E71-C36EE7141824}"/>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407729E1-FD94-46AE-9BB2-4519037D687A}"/>
              </a:ext>
            </a:extLst>
          </p:cNvPr>
          <p:cNvSpPr>
            <a:spLocks noGrp="1"/>
          </p:cNvSpPr>
          <p:nvPr>
            <p:ph idx="1"/>
          </p:nvPr>
        </p:nvSpPr>
        <p:spPr/>
        <p:txBody>
          <a:bodyPr/>
          <a:lstStyle/>
          <a:p>
            <a:r>
              <a:rPr lang="ru-RU" dirty="0"/>
              <a:t>Надлежна служба факултета у року од пет дана доставља комисији за оцену и одбрану докторске дисертације позитивну оцену ментора и потпуни извештај о провери оригиналности докторске дисертације односно докторског уметничког пројекта.</a:t>
            </a:r>
            <a:endParaRPr lang="en-US" dirty="0"/>
          </a:p>
        </p:txBody>
      </p:sp>
    </p:spTree>
    <p:extLst>
      <p:ext uri="{BB962C8B-B14F-4D97-AF65-F5344CB8AC3E}">
        <p14:creationId xmlns:p14="http://schemas.microsoft.com/office/powerpoint/2010/main" val="533280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9BF4A7D-FDD2-48DD-A167-C0555E8B1637}"/>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9BF660FF-301D-46F8-B392-A4D33D0AA8E7}"/>
              </a:ext>
            </a:extLst>
          </p:cNvPr>
          <p:cNvSpPr>
            <a:spLocks noGrp="1"/>
          </p:cNvSpPr>
          <p:nvPr>
            <p:ph idx="1"/>
          </p:nvPr>
        </p:nvSpPr>
        <p:spPr/>
        <p:txBody>
          <a:bodyPr/>
          <a:lstStyle/>
          <a:p>
            <a:r>
              <a:rPr lang="ru-RU" dirty="0"/>
              <a:t>Негативна оцена зауставља поступак за одбрану докторске дисертације све док се утврђени недостаци у сарадњи са ментором не отклоне.</a:t>
            </a:r>
            <a:endParaRPr lang="en-US" dirty="0"/>
          </a:p>
        </p:txBody>
      </p:sp>
    </p:spTree>
    <p:extLst>
      <p:ext uri="{BB962C8B-B14F-4D97-AF65-F5344CB8AC3E}">
        <p14:creationId xmlns:p14="http://schemas.microsoft.com/office/powerpoint/2010/main" val="1551268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E8B5DCC-BE0D-490C-98D8-4BA24C7B5F32}"/>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0E13AB27-9DF7-4A3A-86E5-DE522B1BEB15}"/>
              </a:ext>
            </a:extLst>
          </p:cNvPr>
          <p:cNvSpPr>
            <a:spLocks noGrp="1"/>
          </p:cNvSpPr>
          <p:nvPr>
            <p:ph idx="1"/>
          </p:nvPr>
        </p:nvSpPr>
        <p:spPr/>
        <p:txBody>
          <a:bodyPr/>
          <a:lstStyle/>
          <a:p>
            <a:r>
              <a:rPr lang="ru-RU" dirty="0"/>
              <a:t>Комисија је дужна да сачини извештај о оцени дисертације и исти достави надлежном стручном органу факултета, у року од 60 дана од дана пријема позитивне оцене ментора.</a:t>
            </a:r>
          </a:p>
          <a:p>
            <a:endParaRPr lang="en-US" dirty="0"/>
          </a:p>
        </p:txBody>
      </p:sp>
    </p:spTree>
    <p:extLst>
      <p:ext uri="{BB962C8B-B14F-4D97-AF65-F5344CB8AC3E}">
        <p14:creationId xmlns:p14="http://schemas.microsoft.com/office/powerpoint/2010/main" val="3647771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F0B1DD8-C686-4741-8782-0ED15DB58A64}"/>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8EFDCCB7-0256-48EE-B14C-7703E1FC4F8A}"/>
              </a:ext>
            </a:extLst>
          </p:cNvPr>
          <p:cNvSpPr>
            <a:spLocks noGrp="1"/>
          </p:cNvSpPr>
          <p:nvPr>
            <p:ph idx="1"/>
          </p:nvPr>
        </p:nvSpPr>
        <p:spPr/>
        <p:txBody>
          <a:bodyPr>
            <a:normAutofit/>
          </a:bodyPr>
          <a:lstStyle/>
          <a:p>
            <a:r>
              <a:rPr lang="ru-RU" dirty="0"/>
              <a:t>По добијеном позитивном мишљењу члана Комисије за претходна питања, факултет на коме се брани докторска дисертација, дужан је да докторску дисертацију и извештај комисије о оцени докторске дисертације, учини доступном јавности, најмање 30 дана пре усвајања извештаја комисије на надлежном органу.</a:t>
            </a:r>
          </a:p>
          <a:p>
            <a:endParaRPr lang="en-US" dirty="0"/>
          </a:p>
        </p:txBody>
      </p:sp>
    </p:spTree>
    <p:extLst>
      <p:ext uri="{BB962C8B-B14F-4D97-AF65-F5344CB8AC3E}">
        <p14:creationId xmlns:p14="http://schemas.microsoft.com/office/powerpoint/2010/main" val="285810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3A01C04-6971-45F5-B00B-FDD12D7CD2D0}"/>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D6164518-047A-4CCA-AD59-E660DFA4E5DC}"/>
              </a:ext>
            </a:extLst>
          </p:cNvPr>
          <p:cNvSpPr>
            <a:spLocks noGrp="1"/>
          </p:cNvSpPr>
          <p:nvPr>
            <p:ph idx="1"/>
          </p:nvPr>
        </p:nvSpPr>
        <p:spPr/>
        <p:txBody>
          <a:bodyPr>
            <a:normAutofit/>
          </a:bodyPr>
          <a:lstStyle/>
          <a:p>
            <a:r>
              <a:rPr lang="ru-RU" dirty="0"/>
              <a:t>Захтев за давање сагласности на извештај о оцени урађене докторске дисертације, заједно са одлуком већа факултета о прихватању извештаја, као и извештај о оцени урађене докторске дисертације, са потребним прилозима, потпуни извештај о провери оригиналности докторске дисертације и оцену ментора о извештају о провери оригиналности докторске дисертације доставља се надлежном Већу Универзитета на сагласност.</a:t>
            </a:r>
          </a:p>
          <a:p>
            <a:endParaRPr lang="en-US" dirty="0"/>
          </a:p>
        </p:txBody>
      </p:sp>
    </p:spTree>
    <p:extLst>
      <p:ext uri="{BB962C8B-B14F-4D97-AF65-F5344CB8AC3E}">
        <p14:creationId xmlns:p14="http://schemas.microsoft.com/office/powerpoint/2010/main" val="3536817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5AD30CC-0209-4F17-B985-476F46932F27}"/>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3CE382C0-A0E4-449A-A461-6919189C27AD}"/>
              </a:ext>
            </a:extLst>
          </p:cNvPr>
          <p:cNvSpPr>
            <a:spLocks noGrp="1"/>
          </p:cNvSpPr>
          <p:nvPr>
            <p:ph idx="1"/>
          </p:nvPr>
        </p:nvSpPr>
        <p:spPr/>
        <p:txBody>
          <a:bodyPr/>
          <a:lstStyle/>
          <a:p>
            <a:r>
              <a:rPr lang="ru-RU" dirty="0"/>
              <a:t>По добијеној сагласности Универзитета, орган пословођења факултета, у договору са члановима Комисије, одређује датум и време одбране докторске дисертације.</a:t>
            </a:r>
          </a:p>
          <a:p>
            <a:endParaRPr lang="en-US" dirty="0"/>
          </a:p>
        </p:txBody>
      </p:sp>
    </p:spTree>
    <p:extLst>
      <p:ext uri="{BB962C8B-B14F-4D97-AF65-F5344CB8AC3E}">
        <p14:creationId xmlns:p14="http://schemas.microsoft.com/office/powerpoint/2010/main" val="4183625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9511DEB-C703-4E03-8B7F-5B1FCBA5DB34}"/>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BFC44B0D-81A2-4503-9F5D-60AE6AB9D8B2}"/>
              </a:ext>
            </a:extLst>
          </p:cNvPr>
          <p:cNvSpPr>
            <a:spLocks noGrp="1"/>
          </p:cNvSpPr>
          <p:nvPr>
            <p:ph idx="1"/>
          </p:nvPr>
        </p:nvSpPr>
        <p:spPr/>
        <p:txBody>
          <a:bodyPr/>
          <a:lstStyle/>
          <a:p>
            <a:r>
              <a:rPr lang="sr-Cyrl-RS" dirty="0"/>
              <a:t>Процес стасавања једног квалитетног доктора наука је дуг и напоран, али имајте на уму да и најдужи пут почиње једним кораком, стога наоружајте се стрпљењем. Докторска дисертација треба да буде плод вашег мукотрпног рада, нешто за шта сте се заиста потрудили, на шта ћете целог живота бити поносни, али </a:t>
            </a:r>
            <a:r>
              <a:rPr lang="sr-Cyrl-RS"/>
              <a:t>никако бити </a:t>
            </a:r>
            <a:r>
              <a:rPr lang="sr-Cyrl-RS" dirty="0"/>
              <a:t>сујетни; то је само још један корак у даљем напредовању и освајању нових сазнања…</a:t>
            </a:r>
          </a:p>
          <a:p>
            <a:endParaRPr lang="sr-Cyrl-RS" dirty="0"/>
          </a:p>
          <a:p>
            <a:pPr marL="0" indent="0" algn="ctr">
              <a:buNone/>
            </a:pPr>
            <a:r>
              <a:rPr lang="sr-Cyrl-RS" dirty="0"/>
              <a:t>СРЕЋНО!!!</a:t>
            </a:r>
            <a:endParaRPr lang="en-US" dirty="0"/>
          </a:p>
        </p:txBody>
      </p:sp>
    </p:spTree>
    <p:extLst>
      <p:ext uri="{BB962C8B-B14F-4D97-AF65-F5344CB8AC3E}">
        <p14:creationId xmlns:p14="http://schemas.microsoft.com/office/powerpoint/2010/main" val="492933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9836" y="3068960"/>
            <a:ext cx="7008574" cy="1296987"/>
          </a:xfrm>
        </p:spPr>
        <p:txBody>
          <a:bodyPr>
            <a:normAutofit fontScale="77500" lnSpcReduction="20000"/>
          </a:bodyPr>
          <a:lstStyle/>
          <a:p>
            <a:pPr algn="ctr"/>
            <a:r>
              <a:rPr lang="sr-Cyrl-RS" sz="7200" u="sng" dirty="0"/>
              <a:t>ХВАЛА НА ПАЖЊИ</a:t>
            </a:r>
            <a:endParaRPr lang="sr-Latn-RS" sz="7200" u="sng" dirty="0"/>
          </a:p>
        </p:txBody>
      </p:sp>
    </p:spTree>
    <p:extLst>
      <p:ext uri="{BB962C8B-B14F-4D97-AF65-F5344CB8AC3E}">
        <p14:creationId xmlns:p14="http://schemas.microsoft.com/office/powerpoint/2010/main" val="44640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48E3089-F469-425D-811B-0F1803D66545}"/>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61BF9BF4-D50E-4FB9-BCC9-4405D707AB68}"/>
              </a:ext>
            </a:extLst>
          </p:cNvPr>
          <p:cNvSpPr>
            <a:spLocks noGrp="1"/>
          </p:cNvSpPr>
          <p:nvPr>
            <p:ph idx="1"/>
          </p:nvPr>
        </p:nvSpPr>
        <p:spPr/>
        <p:txBody>
          <a:bodyPr/>
          <a:lstStyle/>
          <a:p>
            <a:r>
              <a:rPr lang="ru-RU" dirty="0"/>
              <a:t>Докторска дисертација је резултат оригиналног научног рада докторанда у одређеној научној области којим се дају нови научни резултати и доприноси развоју научне мисли</a:t>
            </a:r>
            <a:endParaRPr lang="en-US" dirty="0"/>
          </a:p>
        </p:txBody>
      </p:sp>
    </p:spTree>
    <p:extLst>
      <p:ext uri="{BB962C8B-B14F-4D97-AF65-F5344CB8AC3E}">
        <p14:creationId xmlns:p14="http://schemas.microsoft.com/office/powerpoint/2010/main" val="2469535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20A815D-4EF6-4C35-812C-67056065BAFB}"/>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11713EE4-B2DC-4356-8BAD-C4FBD3B8ABA7}"/>
              </a:ext>
            </a:extLst>
          </p:cNvPr>
          <p:cNvSpPr>
            <a:spLocks noGrp="1"/>
          </p:cNvSpPr>
          <p:nvPr>
            <p:ph idx="1"/>
          </p:nvPr>
        </p:nvSpPr>
        <p:spPr/>
        <p:txBody>
          <a:bodyPr/>
          <a:lstStyle/>
          <a:p>
            <a:r>
              <a:rPr lang="ru-RU" dirty="0"/>
              <a:t>Студент стиче право да пријави тему докторске дисертације уколико је положио све испите и испунио све обавезе предвиђене студијским програмом докторских академских студија које реализује факултет и услове прописане Законом о високом образовању, Статутом Универзитета и статутом факултета.</a:t>
            </a:r>
            <a:endParaRPr lang="en-US" dirty="0"/>
          </a:p>
        </p:txBody>
      </p:sp>
    </p:spTree>
    <p:extLst>
      <p:ext uri="{BB962C8B-B14F-4D97-AF65-F5344CB8AC3E}">
        <p14:creationId xmlns:p14="http://schemas.microsoft.com/office/powerpoint/2010/main" val="3722979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2BF2DB2-2AA3-4140-80C8-14A895149CBA}"/>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06E3D00B-30DF-4890-BBC0-923DB770CC8B}"/>
              </a:ext>
            </a:extLst>
          </p:cNvPr>
          <p:cNvSpPr>
            <a:spLocks noGrp="1"/>
          </p:cNvSpPr>
          <p:nvPr>
            <p:ph idx="1"/>
          </p:nvPr>
        </p:nvSpPr>
        <p:spPr/>
        <p:txBody>
          <a:bodyPr/>
          <a:lstStyle/>
          <a:p>
            <a:r>
              <a:rPr lang="ru-RU" dirty="0"/>
              <a:t>Студент подноси пријаву теме докторске дисертације заједно са доказима о испуњености услова за пријаву, утврђених студијским програмом, општим актом факултета и Правилником</a:t>
            </a:r>
            <a:endParaRPr lang="en-US" dirty="0"/>
          </a:p>
        </p:txBody>
      </p:sp>
    </p:spTree>
    <p:extLst>
      <p:ext uri="{BB962C8B-B14F-4D97-AF65-F5344CB8AC3E}">
        <p14:creationId xmlns:p14="http://schemas.microsoft.com/office/powerpoint/2010/main" val="2883153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E3F9967-B365-4B2E-BA0A-15B0A67A0392}"/>
              </a:ext>
            </a:extLst>
          </p:cNvPr>
          <p:cNvSpPr>
            <a:spLocks noGrp="1"/>
          </p:cNvSpPr>
          <p:nvPr>
            <p:ph type="title"/>
          </p:nvPr>
        </p:nvSpPr>
        <p:spPr>
          <a:xfrm>
            <a:off x="1269876" y="836712"/>
            <a:ext cx="10157354" cy="1397000"/>
          </a:xfrm>
        </p:spPr>
        <p:txBody>
          <a:bodyPr>
            <a:normAutofit fontScale="90000"/>
          </a:bodyPr>
          <a:lstStyle/>
          <a:p>
            <a:r>
              <a:rPr lang="ru-RU" dirty="0"/>
              <a:t>Пријава теме докторске дисертације коју студент подноси садржи:</a:t>
            </a:r>
            <a:br>
              <a:rPr lang="ru-RU" dirty="0"/>
            </a:br>
            <a:endParaRPr lang="en-US" dirty="0"/>
          </a:p>
        </p:txBody>
      </p:sp>
      <p:sp>
        <p:nvSpPr>
          <p:cNvPr id="3" name="Čuvar mesta za sadržaj 2">
            <a:extLst>
              <a:ext uri="{FF2B5EF4-FFF2-40B4-BE49-F238E27FC236}">
                <a16:creationId xmlns:a16="http://schemas.microsoft.com/office/drawing/2014/main" id="{302D37DF-0A87-48C5-8700-8454E8F27BC2}"/>
              </a:ext>
            </a:extLst>
          </p:cNvPr>
          <p:cNvSpPr>
            <a:spLocks noGrp="1"/>
          </p:cNvSpPr>
          <p:nvPr>
            <p:ph idx="1"/>
          </p:nvPr>
        </p:nvSpPr>
        <p:spPr>
          <a:xfrm>
            <a:off x="1125860" y="2132856"/>
            <a:ext cx="10157354" cy="4470400"/>
          </a:xfrm>
        </p:spPr>
        <p:txBody>
          <a:bodyPr>
            <a:normAutofit fontScale="70000" lnSpcReduction="20000"/>
          </a:bodyPr>
          <a:lstStyle/>
          <a:p>
            <a:r>
              <a:rPr lang="ru-RU" dirty="0"/>
              <a:t>- радни наслов теме докторске дисертације,</a:t>
            </a:r>
          </a:p>
          <a:p>
            <a:r>
              <a:rPr lang="ru-RU" dirty="0"/>
              <a:t>- предмет и циљ рада,</a:t>
            </a:r>
          </a:p>
          <a:p>
            <a:r>
              <a:rPr lang="ru-RU" dirty="0"/>
              <a:t>- основне хипотезе од којих се полази,</a:t>
            </a:r>
          </a:p>
          <a:p>
            <a:r>
              <a:rPr lang="ru-RU" dirty="0"/>
              <a:t>- методе које ће се у истраживању примењивати,</a:t>
            </a:r>
          </a:p>
          <a:p>
            <a:r>
              <a:rPr lang="ru-RU" dirty="0"/>
              <a:t>- план дисертације са образложењем и списком литературе,</a:t>
            </a:r>
          </a:p>
          <a:p>
            <a:r>
              <a:rPr lang="ru-RU" dirty="0"/>
              <a:t>- изјаву да приложену тему није пријавио на другој високошколској установи у</a:t>
            </a:r>
          </a:p>
          <a:p>
            <a:pPr marL="0" indent="0">
              <a:buNone/>
            </a:pPr>
            <a:r>
              <a:rPr lang="ru-RU" dirty="0"/>
              <a:t>земљи или иностранству,</a:t>
            </a:r>
          </a:p>
          <a:p>
            <a:r>
              <a:rPr lang="ru-RU" dirty="0"/>
              <a:t>- име наставника кога предлаже за ментора, са његовим референцама и</a:t>
            </a:r>
          </a:p>
          <a:p>
            <a:r>
              <a:rPr lang="ru-RU" dirty="0"/>
              <a:t>- писану сагласност наставника кога предлаже за ментора да прихвата</a:t>
            </a:r>
          </a:p>
          <a:p>
            <a:pPr marL="0" indent="0">
              <a:buNone/>
            </a:pPr>
            <a:r>
              <a:rPr lang="ru-RU" dirty="0"/>
              <a:t>менторство</a:t>
            </a:r>
            <a:endParaRPr lang="en-US" dirty="0"/>
          </a:p>
        </p:txBody>
      </p:sp>
    </p:spTree>
    <p:extLst>
      <p:ext uri="{BB962C8B-B14F-4D97-AF65-F5344CB8AC3E}">
        <p14:creationId xmlns:p14="http://schemas.microsoft.com/office/powerpoint/2010/main" val="82427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600CB96-2C91-4A74-AB0A-0B8A6B03C6CA}"/>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60E2CFD1-5E8B-409C-996D-6CE6E1D434F5}"/>
              </a:ext>
            </a:extLst>
          </p:cNvPr>
          <p:cNvSpPr>
            <a:spLocks noGrp="1"/>
          </p:cNvSpPr>
          <p:nvPr>
            <p:ph idx="1"/>
          </p:nvPr>
        </p:nvSpPr>
        <p:spPr/>
        <p:txBody>
          <a:bodyPr/>
          <a:lstStyle/>
          <a:p>
            <a:r>
              <a:rPr lang="ru-RU" dirty="0"/>
              <a:t>Уз пријаву теме докторске дисертације студент прилаже:</a:t>
            </a:r>
          </a:p>
          <a:p>
            <a:r>
              <a:rPr lang="ru-RU" dirty="0"/>
              <a:t>- биографију,</a:t>
            </a:r>
          </a:p>
          <a:p>
            <a:r>
              <a:rPr lang="ru-RU" dirty="0"/>
              <a:t>- списак објављених научних и стручних радова из научне области из које је пријављена тема докторске дисертације, односно потврде о прихватању научних и стручних радова, као и копије радова (ако је публиковање научних радова предвиђено студијским програмом). </a:t>
            </a:r>
            <a:endParaRPr lang="en-US" dirty="0"/>
          </a:p>
        </p:txBody>
      </p:sp>
    </p:spTree>
    <p:extLst>
      <p:ext uri="{BB962C8B-B14F-4D97-AF65-F5344CB8AC3E}">
        <p14:creationId xmlns:p14="http://schemas.microsoft.com/office/powerpoint/2010/main" val="902429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9267B44-590B-4308-9D6B-42326588CBA2}"/>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62B92A74-9465-4E49-A7E9-97FA6E5F3581}"/>
              </a:ext>
            </a:extLst>
          </p:cNvPr>
          <p:cNvSpPr>
            <a:spLocks noGrp="1"/>
          </p:cNvSpPr>
          <p:nvPr>
            <p:ph idx="1"/>
          </p:nvPr>
        </p:nvSpPr>
        <p:spPr/>
        <p:txBody>
          <a:bodyPr/>
          <a:lstStyle/>
          <a:p>
            <a:r>
              <a:rPr lang="ru-RU" dirty="0"/>
              <a:t>Уз пријаву, студент прилаже, доказ о положеним испитима и стеченим ЕСП бодовима на докторским академским студијама, и друге доказе о испуњености услова за пријаву, утврђених студијским програмом, општим актом факултета и овим Правилником.</a:t>
            </a:r>
          </a:p>
          <a:p>
            <a:endParaRPr lang="en-US" dirty="0"/>
          </a:p>
        </p:txBody>
      </p:sp>
    </p:spTree>
    <p:extLst>
      <p:ext uri="{BB962C8B-B14F-4D97-AF65-F5344CB8AC3E}">
        <p14:creationId xmlns:p14="http://schemas.microsoft.com/office/powerpoint/2010/main" val="2442088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5E97C16-E457-41CF-9CF2-BC6DC3D38609}"/>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F6739978-E110-474C-A6E7-4785D6427B60}"/>
              </a:ext>
            </a:extLst>
          </p:cNvPr>
          <p:cNvSpPr>
            <a:spLocks noGrp="1"/>
          </p:cNvSpPr>
          <p:nvPr>
            <p:ph idx="1"/>
          </p:nvPr>
        </p:nvSpPr>
        <p:spPr/>
        <p:txBody>
          <a:bodyPr>
            <a:normAutofit fontScale="92500" lnSpcReduction="20000"/>
          </a:bodyPr>
          <a:lstStyle/>
          <a:p>
            <a:r>
              <a:rPr lang="ru-RU" dirty="0"/>
              <a:t>Комисија за оцену научне заснованости теме докторске дисертације, дужна је да у извештају о оцени научне заснованости теме докторске дисертације посебно анализира следеће: научни приступ проблему предложеног нацрта докторске дисертације и процену научног доприноса крајњег исхода рада, у којој мери образложење предмета, метода и циља уверљиво упућује да је предложена тема од значаја за развој науке, да ли образложење теме за израду докторске дисертације омогућава закључак да је у питању оригинална идеја или оригиналан начин анализирања проблема, усклађеност дефиниције предмета истраживања, основних појмова, предложене хипотезе, извора података, метода анализе са критеријумима науке уз поштовање научних принципа у изради коначне верзије докторске дисертације и преглед научно-истраживачког рада кандидата, предлог за ментора са његовим референцама којима се доказује испуњености услова за менторство.</a:t>
            </a:r>
            <a:endParaRPr lang="en-US" dirty="0"/>
          </a:p>
        </p:txBody>
      </p:sp>
    </p:spTree>
    <p:extLst>
      <p:ext uri="{BB962C8B-B14F-4D97-AF65-F5344CB8AC3E}">
        <p14:creationId xmlns:p14="http://schemas.microsoft.com/office/powerpoint/2010/main" val="359674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TF02787940.potx" id="{9A4E33EC-D715-440E-9062-8AFA4CC9E341}" vid="{0DFBCB81-4ACA-49F1-BA1C-2B43B27F1FC4}"/>
    </a:ext>
  </a:ext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 bookstack presentation (widescreen)</Template>
  <TotalTime>1725</TotalTime>
  <Words>1087</Words>
  <Application>Microsoft Office PowerPoint</Application>
  <PresentationFormat>Prilagođavanje</PresentationFormat>
  <Paragraphs>44</Paragraphs>
  <Slides>29</Slides>
  <Notes>0</Notes>
  <HiddenSlides>0</HiddenSlides>
  <MMClips>0</MMClips>
  <ScaleCrop>false</ScaleCrop>
  <HeadingPairs>
    <vt:vector size="6" baseType="variant">
      <vt:variant>
        <vt:lpstr>Korišćeni fontovi</vt:lpstr>
      </vt:variant>
      <vt:variant>
        <vt:i4>2</vt:i4>
      </vt:variant>
      <vt:variant>
        <vt:lpstr>Tema</vt:lpstr>
      </vt:variant>
      <vt:variant>
        <vt:i4>1</vt:i4>
      </vt:variant>
      <vt:variant>
        <vt:lpstr>Naslovi slajdova</vt:lpstr>
      </vt:variant>
      <vt:variant>
        <vt:i4>29</vt:i4>
      </vt:variant>
    </vt:vector>
  </HeadingPairs>
  <TitlesOfParts>
    <vt:vector size="32" baseType="lpstr">
      <vt:lpstr>Arial</vt:lpstr>
      <vt:lpstr>Century Gothic</vt:lpstr>
      <vt:lpstr>Books 16x9</vt:lpstr>
      <vt:lpstr>РЕКАПИТУЛАЦИЈА</vt:lpstr>
      <vt:lpstr>ПРАВИЛНИК ДОКТОРСКИХ СТУДИЈА</vt:lpstr>
      <vt:lpstr>PowerPoint prezentacija</vt:lpstr>
      <vt:lpstr>PowerPoint prezentacija</vt:lpstr>
      <vt:lpstr>PowerPoint prezentacija</vt:lpstr>
      <vt:lpstr>Пријава теме докторске дисертације коју студент подноси садржи: </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СТРУКТУРА ОРИГИНАЛНОГ НАУЧНОГ РАДА</dc:title>
  <dc:creator>Berislav Vekic</dc:creator>
  <cp:lastModifiedBy>Danijela Cvetković</cp:lastModifiedBy>
  <cp:revision>84</cp:revision>
  <dcterms:created xsi:type="dcterms:W3CDTF">2020-03-08T18:47:40Z</dcterms:created>
  <dcterms:modified xsi:type="dcterms:W3CDTF">2021-04-14T09:06:17Z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