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64" r:id="rId2"/>
    <p:sldId id="337" r:id="rId3"/>
    <p:sldId id="338" r:id="rId4"/>
    <p:sldId id="339" r:id="rId5"/>
    <p:sldId id="340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41" r:id="rId14"/>
    <p:sldId id="342" r:id="rId15"/>
    <p:sldId id="335" r:id="rId1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794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80" autoAdjust="0"/>
  </p:normalViewPr>
  <p:slideViewPr>
    <p:cSldViewPr showGuides="1">
      <p:cViewPr varScale="1">
        <p:scale>
          <a:sx n="74" d="100"/>
          <a:sy n="74" d="100"/>
        </p:scale>
        <p:origin x="582" y="72"/>
      </p:cViewPr>
      <p:guideLst>
        <p:guide pos="379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6/1/2020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6/1/2020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6/1/2020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6/1/2020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en-US"/>
              <a:t>6/1/2020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1706581" indent="0">
              <a:buNone/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6/1/2020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6/1/2020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6/1/2020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6/1/2020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6/1/2020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2DD204D1-F9BD-4643-8480-6EA41EB484F1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8148" y="1301613"/>
            <a:ext cx="8182644" cy="3298825"/>
          </a:xfrm>
        </p:spPr>
        <p:txBody>
          <a:bodyPr>
            <a:normAutofit/>
          </a:bodyPr>
          <a:lstStyle/>
          <a:p>
            <a:pPr algn="ctr"/>
            <a:r>
              <a:rPr lang="sr-Cyrl-RS" sz="6000" dirty="0" smtClean="0"/>
              <a:t>ПИСАЊЕ ПРИЈАВЕ ЗА УСМЕНИ ДОКТОРСКИ ИСПИТ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58308" y="4797152"/>
            <a:ext cx="6026729" cy="864096"/>
          </a:xfrm>
        </p:spPr>
        <p:txBody>
          <a:bodyPr/>
          <a:lstStyle/>
          <a:p>
            <a:r>
              <a:rPr lang="sr-Cyrl-RS" dirty="0" smtClean="0">
                <a:latin typeface="+mj-lt"/>
              </a:rPr>
              <a:t>Проф.др Берислав Векић</a:t>
            </a:r>
            <a:endParaRPr lang="en-US" dirty="0">
              <a:latin typeface="+mj-lt"/>
            </a:endParaRPr>
          </a:p>
        </p:txBody>
      </p:sp>
      <p:pic>
        <p:nvPicPr>
          <p:cNvPr id="4" name="Picture 6" descr="Резултат слика за logo medicinski fakultet kragujev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25" y="0"/>
            <a:ext cx="14732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16632"/>
            <a:ext cx="700857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3. Рад усменог докторског испита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6180" y="2204864"/>
            <a:ext cx="8182645" cy="4653136"/>
          </a:xfrm>
        </p:spPr>
        <p:txBody>
          <a:bodyPr>
            <a:normAutofit/>
          </a:bodyPr>
          <a:lstStyle/>
          <a:p>
            <a:r>
              <a:rPr lang="sr-Cyrl-RS" sz="2400" u="sng" dirty="0" smtClean="0"/>
              <a:t>Страна 5</a:t>
            </a:r>
          </a:p>
          <a:p>
            <a:endParaRPr lang="ru-RU" sz="2400" dirty="0" smtClean="0"/>
          </a:p>
          <a:p>
            <a:r>
              <a:rPr lang="ru-RU" sz="2400" dirty="0" smtClean="0"/>
              <a:t>МАТЕРИЈАЛ И МЕТОД</a:t>
            </a:r>
          </a:p>
          <a:p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Популација која се истражује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Узорковање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Варијабле које се мере у студији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Снага студије и величина узорка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Статистичка обрада података (до 100 речи)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sr-Cyrl-RS" sz="2400" dirty="0" smtClean="0"/>
          </a:p>
          <a:p>
            <a:endParaRPr lang="sr-Cyrl-RS" sz="2400" dirty="0"/>
          </a:p>
          <a:p>
            <a:endParaRPr lang="sr-Cyrl-RS" sz="2400" dirty="0" smtClean="0"/>
          </a:p>
          <a:p>
            <a:endParaRPr lang="sr-Cyrl-RS" sz="2400" dirty="0" smtClean="0"/>
          </a:p>
          <a:p>
            <a:pPr marL="457200" indent="-457200">
              <a:buAutoNum type="arabicPeriod"/>
            </a:pP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365390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16632"/>
            <a:ext cx="700857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3. Рад усменог докторског испита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6180" y="2204864"/>
            <a:ext cx="8182645" cy="4653136"/>
          </a:xfrm>
        </p:spPr>
        <p:txBody>
          <a:bodyPr>
            <a:normAutofit/>
          </a:bodyPr>
          <a:lstStyle/>
          <a:p>
            <a:r>
              <a:rPr lang="sr-Cyrl-RS" sz="2400" u="sng" dirty="0" smtClean="0"/>
              <a:t>Страна 6</a:t>
            </a:r>
          </a:p>
          <a:p>
            <a:endParaRPr lang="sr-Cyrl-RS" sz="2400" u="sng" dirty="0"/>
          </a:p>
          <a:p>
            <a:r>
              <a:rPr lang="sr-Cyrl-RS" sz="2400" dirty="0" smtClean="0"/>
              <a:t>ОЧЕКИВАНИ РЕЗУЛТАТИ И ЗНАЧАЈ СТУДИЈЕ</a:t>
            </a:r>
          </a:p>
          <a:p>
            <a:r>
              <a:rPr lang="sr-Cyrl-RS" sz="2400" dirty="0" smtClean="0"/>
              <a:t>(до 250 речи)</a:t>
            </a:r>
          </a:p>
          <a:p>
            <a:endParaRPr lang="sr-Cyrl-RS" sz="2400" dirty="0"/>
          </a:p>
          <a:p>
            <a:r>
              <a:rPr lang="ru-RU" sz="2400" dirty="0"/>
              <a:t>Навести сажето у кратким цртама шта се очекује од студије и какав ће значај имати добијени</a:t>
            </a:r>
          </a:p>
          <a:p>
            <a:r>
              <a:rPr lang="ru-RU" sz="2400" dirty="0"/>
              <a:t>резултати за </a:t>
            </a:r>
            <a:r>
              <a:rPr lang="ru-RU" sz="2400"/>
              <a:t>науку </a:t>
            </a:r>
            <a:r>
              <a:rPr lang="ru-RU" sz="2400" smtClean="0"/>
              <a:t>односно </a:t>
            </a:r>
            <a:r>
              <a:rPr lang="ru-RU" sz="2400" dirty="0"/>
              <a:t>стручну праксу</a:t>
            </a: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sr-Cyrl-RS" sz="2400" dirty="0" smtClean="0"/>
          </a:p>
          <a:p>
            <a:endParaRPr lang="sr-Cyrl-RS" sz="2400" dirty="0"/>
          </a:p>
          <a:p>
            <a:endParaRPr lang="sr-Cyrl-RS" sz="2400" dirty="0" smtClean="0"/>
          </a:p>
          <a:p>
            <a:endParaRPr lang="sr-Cyrl-RS" sz="2400" dirty="0" smtClean="0"/>
          </a:p>
          <a:p>
            <a:pPr marL="457200" indent="-457200">
              <a:buAutoNum type="arabicPeriod"/>
            </a:pP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255827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16632"/>
            <a:ext cx="700857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3. Рад усменог докторског испита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6180" y="2204864"/>
            <a:ext cx="8182645" cy="4653136"/>
          </a:xfrm>
        </p:spPr>
        <p:txBody>
          <a:bodyPr>
            <a:normAutofit/>
          </a:bodyPr>
          <a:lstStyle/>
          <a:p>
            <a:r>
              <a:rPr lang="sr-Cyrl-RS" sz="2400" u="sng" dirty="0" smtClean="0"/>
              <a:t>Страна 7</a:t>
            </a:r>
          </a:p>
          <a:p>
            <a:endParaRPr lang="sr-Cyrl-RS" sz="2400" u="sng" dirty="0"/>
          </a:p>
          <a:p>
            <a:r>
              <a:rPr lang="sr-Cyrl-RS" sz="2400" dirty="0" smtClean="0"/>
              <a:t>ЛИТЕРАТУРА</a:t>
            </a:r>
          </a:p>
          <a:p>
            <a:endParaRPr lang="sr-Cyrl-RS" sz="2400" u="sng" dirty="0"/>
          </a:p>
          <a:p>
            <a:r>
              <a:rPr lang="ru-RU" sz="2400" dirty="0"/>
              <a:t> (Ограничити на максимално 15 референци-навода)</a:t>
            </a:r>
            <a:endParaRPr lang="sr-Cyrl-RS" sz="2400" dirty="0" smtClean="0"/>
          </a:p>
          <a:p>
            <a:endParaRPr lang="sr-Cyrl-RS" sz="2400" u="sng" dirty="0"/>
          </a:p>
          <a:p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sr-Cyrl-RS" sz="2400" dirty="0" smtClean="0"/>
          </a:p>
          <a:p>
            <a:endParaRPr lang="sr-Cyrl-RS" sz="2400" dirty="0"/>
          </a:p>
          <a:p>
            <a:endParaRPr lang="sr-Cyrl-RS" sz="2400" dirty="0" smtClean="0"/>
          </a:p>
          <a:p>
            <a:endParaRPr lang="sr-Cyrl-RS" sz="2400" dirty="0" smtClean="0"/>
          </a:p>
          <a:p>
            <a:pPr marL="457200" indent="-457200">
              <a:buAutoNum type="arabicPeriod"/>
            </a:pP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21020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16632"/>
            <a:ext cx="7008574" cy="20024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/>
              <a:t>4. Писмена сагласност потенцијалног ментора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404" y="1916831"/>
            <a:ext cx="4824536" cy="444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2204" y="116632"/>
            <a:ext cx="7602769" cy="2160239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5. Доказ о предложеном ментору да испуњава услове Националног савета за високо образоивање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3140968"/>
            <a:ext cx="7008574" cy="3031232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Неопходност административне потврде да ментор испуњава све услове прописаних у Критеријумима Националног Савета за Високо образовање ( објављени радови и учествовање у домаћим и страним пројектима)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2026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9836" y="3068960"/>
            <a:ext cx="7008574" cy="1296987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sr-Cyrl-RS" sz="7200" u="sng" dirty="0" smtClean="0"/>
              <a:t>ХВАЛА НА ПАЖЊИ</a:t>
            </a:r>
            <a:endParaRPr lang="sr-Latn-RS" sz="7200" u="sng" dirty="0"/>
          </a:p>
        </p:txBody>
      </p:sp>
    </p:spTree>
    <p:extLst>
      <p:ext uri="{BB962C8B-B14F-4D97-AF65-F5344CB8AC3E}">
        <p14:creationId xmlns:p14="http://schemas.microsoft.com/office/powerpoint/2010/main" val="4464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88641"/>
            <a:ext cx="7008574" cy="108012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ОСНОВНА УПУТСТВА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1484784"/>
            <a:ext cx="7008574" cy="4687416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sr-Cyrl-RS" sz="2400" u="sng" dirty="0" smtClean="0">
                <a:solidFill>
                  <a:srgbClr val="FF0000"/>
                </a:solidFill>
              </a:rPr>
              <a:t>Усмени докторски испит се пријављује од 25.-30-ог у месецу за наредни месец</a:t>
            </a:r>
          </a:p>
          <a:p>
            <a:pPr marL="342900" indent="-342900">
              <a:buFontTx/>
              <a:buChar char="-"/>
            </a:pPr>
            <a:endParaRPr lang="sr-Cyrl-RS" sz="2400" i="1" dirty="0" smtClean="0"/>
          </a:p>
          <a:p>
            <a:pPr marL="342900" indent="-342900">
              <a:buFontTx/>
              <a:buChar char="-"/>
            </a:pPr>
            <a:r>
              <a:rPr lang="sr-Cyrl-RS" sz="2400" u="sng" dirty="0" smtClean="0"/>
              <a:t>Неопходна документа:</a:t>
            </a:r>
          </a:p>
          <a:p>
            <a:pPr marL="342900" indent="-342900">
              <a:buFontTx/>
              <a:buChar char="-"/>
            </a:pPr>
            <a:endParaRPr lang="sr-Cyrl-RS" sz="2400" u="sng" dirty="0" smtClean="0"/>
          </a:p>
          <a:p>
            <a:r>
              <a:rPr lang="sr-Cyrl-RS" sz="2400" dirty="0" smtClean="0"/>
              <a:t>1. Попуњена пријава за полагање испита</a:t>
            </a:r>
          </a:p>
          <a:p>
            <a:r>
              <a:rPr lang="sr-Cyrl-RS" sz="2400" dirty="0" smtClean="0"/>
              <a:t>2. Доказ о </a:t>
            </a:r>
            <a:r>
              <a:rPr lang="sr-Cyrl-RS" sz="2400" dirty="0" smtClean="0"/>
              <a:t>уплати трошкова одбране</a:t>
            </a:r>
            <a:endParaRPr lang="sr-Cyrl-RS" sz="2400" dirty="0" smtClean="0"/>
          </a:p>
          <a:p>
            <a:r>
              <a:rPr lang="sr-Cyrl-RS" sz="2400" dirty="0" smtClean="0"/>
              <a:t>3. Рад усменог докторског испита</a:t>
            </a:r>
          </a:p>
          <a:p>
            <a:r>
              <a:rPr lang="sr-Cyrl-RS" sz="2400" dirty="0" smtClean="0"/>
              <a:t>4. Писмена сагласност потенцијалног ментора</a:t>
            </a:r>
          </a:p>
          <a:p>
            <a:r>
              <a:rPr lang="sr-Cyrl-RS" sz="2400" dirty="0" smtClean="0"/>
              <a:t>5. Доказ о предложеном ментору да испуњава услове Националног савета за високо образоивање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040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66220" y="0"/>
            <a:ext cx="7008574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1. Попуњена пријава за полагање испита</a:t>
            </a:r>
            <a:br>
              <a:rPr lang="ru-RU" sz="4000" dirty="0"/>
            </a:b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321" y="1728192"/>
            <a:ext cx="6250482" cy="453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04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8713" y="4327"/>
            <a:ext cx="7008574" cy="1912505"/>
          </a:xfrm>
        </p:spPr>
        <p:txBody>
          <a:bodyPr/>
          <a:lstStyle/>
          <a:p>
            <a:pPr algn="ctr"/>
            <a:r>
              <a:rPr lang="sr-Cyrl-RS" sz="3600" dirty="0"/>
              <a:t>2. Доказ о уплати</a:t>
            </a:r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9657" y="2492896"/>
            <a:ext cx="7326685" cy="4111352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Доказ о уплати износа од </a:t>
            </a:r>
            <a:r>
              <a:rPr lang="sr-Cyrl-RS" sz="2400" dirty="0" smtClean="0"/>
              <a:t>12.000,00 </a:t>
            </a:r>
            <a:r>
              <a:rPr lang="sr-Cyrl-RS" sz="2400" dirty="0" smtClean="0"/>
              <a:t>динара са сврхом полагања усменог докторског испита</a:t>
            </a:r>
          </a:p>
          <a:p>
            <a:endParaRPr lang="sr-Cyrl-RS" sz="2400" dirty="0"/>
          </a:p>
          <a:p>
            <a:r>
              <a:rPr lang="sr-Cyrl-RS" sz="2400" dirty="0" smtClean="0"/>
              <a:t>жиро рачун Факултета медицинских наука број 840-1226666-19 позив на број 08041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189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16632"/>
            <a:ext cx="700857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3. Рад усменог докторског испита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1556792"/>
            <a:ext cx="7008574" cy="5301208"/>
          </a:xfrm>
        </p:spPr>
        <p:txBody>
          <a:bodyPr>
            <a:normAutofit/>
          </a:bodyPr>
          <a:lstStyle/>
          <a:p>
            <a:r>
              <a:rPr lang="sr-Cyrl-RS" sz="2400" u="sng" dirty="0" smtClean="0"/>
              <a:t>Страна 1</a:t>
            </a:r>
          </a:p>
          <a:p>
            <a:pPr marL="457200" indent="-457200">
              <a:buAutoNum type="arabicPeriod"/>
            </a:pPr>
            <a:r>
              <a:rPr lang="sr-Cyrl-RS" sz="2400" dirty="0" smtClean="0"/>
              <a:t>Наслов рада (до 200 карактера) – што краћи и једноставнији, а да садржи независну варијаблу, исход (зависна варијабла) и популацију</a:t>
            </a:r>
          </a:p>
          <a:p>
            <a:pPr marL="457200" indent="-457200">
              <a:buAutoNum type="arabicPeriod"/>
            </a:pPr>
            <a:r>
              <a:rPr lang="ru-RU" sz="2400" dirty="0"/>
              <a:t>Име и презиме,</a:t>
            </a:r>
          </a:p>
          <a:p>
            <a:pPr marL="457200" indent="-457200">
              <a:buAutoNum type="arabicPeriod"/>
            </a:pPr>
            <a:r>
              <a:rPr lang="ru-RU" sz="2400" dirty="0"/>
              <a:t>Титула </a:t>
            </a:r>
            <a:r>
              <a:rPr lang="ru-RU" sz="2400" dirty="0" smtClean="0"/>
              <a:t>односно </a:t>
            </a:r>
            <a:r>
              <a:rPr lang="ru-RU" sz="2400" dirty="0"/>
              <a:t>занимање</a:t>
            </a:r>
          </a:p>
          <a:p>
            <a:pPr marL="457200" indent="-457200">
              <a:buAutoNum type="arabicPeriod"/>
            </a:pPr>
            <a:r>
              <a:rPr lang="ru-RU" sz="2400" dirty="0"/>
              <a:t>Тачна адреса код куће</a:t>
            </a:r>
          </a:p>
          <a:p>
            <a:pPr marL="457200" indent="-457200">
              <a:buAutoNum type="arabicPeriod"/>
            </a:pPr>
            <a:r>
              <a:rPr lang="ru-RU" sz="2400" dirty="0"/>
              <a:t>Тачна адреса на послу</a:t>
            </a:r>
          </a:p>
          <a:p>
            <a:pPr marL="457200" indent="-457200">
              <a:buAutoNum type="arabicPeriod"/>
            </a:pPr>
            <a:r>
              <a:rPr lang="ru-RU" sz="2400" dirty="0"/>
              <a:t>Бројеви телефона, </a:t>
            </a:r>
            <a:r>
              <a:rPr lang="ru-RU" sz="2400" dirty="0" smtClean="0"/>
              <a:t>мобилног </a:t>
            </a:r>
            <a:r>
              <a:rPr lang="ru-RU" sz="2400" dirty="0"/>
              <a:t>и адреса електронске поште</a:t>
            </a:r>
          </a:p>
          <a:p>
            <a:pPr marL="457200" indent="-457200">
              <a:buAutoNum type="arabicPeriod"/>
            </a:pPr>
            <a:r>
              <a:rPr lang="ru-RU" sz="2400" dirty="0"/>
              <a:t>Име и презиме потенцијалног ментора</a:t>
            </a:r>
          </a:p>
          <a:p>
            <a:pPr marL="457200" indent="-457200">
              <a:buAutoNum type="arabicPeriod"/>
            </a:pPr>
            <a:r>
              <a:rPr lang="ru-RU" sz="2400" dirty="0"/>
              <a:t>Титула</a:t>
            </a:r>
          </a:p>
          <a:p>
            <a:pPr marL="457200" indent="-457200">
              <a:buAutoNum type="arabicPeriod"/>
            </a:pPr>
            <a:r>
              <a:rPr lang="ru-RU" sz="2400" dirty="0"/>
              <a:t>Предмет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7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16632"/>
            <a:ext cx="700857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3. Рад усменог докторског испита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94212" y="1556792"/>
            <a:ext cx="7894613" cy="5301208"/>
          </a:xfrm>
        </p:spPr>
        <p:txBody>
          <a:bodyPr>
            <a:normAutofit/>
          </a:bodyPr>
          <a:lstStyle/>
          <a:p>
            <a:r>
              <a:rPr lang="sr-Cyrl-RS" sz="2400" u="sng" dirty="0" smtClean="0"/>
              <a:t>Страна 2</a:t>
            </a:r>
          </a:p>
          <a:p>
            <a:endParaRPr lang="sr-Cyrl-RS" sz="2400" u="sng" dirty="0" smtClean="0"/>
          </a:p>
          <a:p>
            <a:r>
              <a:rPr lang="sr-Cyrl-RS" sz="2400" dirty="0" smtClean="0"/>
              <a:t>САЖЕТАК (око 250 речи)</a:t>
            </a:r>
          </a:p>
          <a:p>
            <a:endParaRPr lang="sr-Cyrl-RS" sz="2400" dirty="0"/>
          </a:p>
          <a:p>
            <a:r>
              <a:rPr lang="ru-RU" sz="2400" dirty="0"/>
              <a:t>сажетак се може поделити на следеће делове:</a:t>
            </a:r>
          </a:p>
          <a:p>
            <a:r>
              <a:rPr lang="ru-RU" sz="2400" dirty="0"/>
              <a:t>УВОД (до 50 речи)</a:t>
            </a:r>
          </a:p>
          <a:p>
            <a:r>
              <a:rPr lang="ru-RU" sz="2400" dirty="0"/>
              <a:t>МЕТОД (до 75 речи)</a:t>
            </a:r>
          </a:p>
          <a:p>
            <a:r>
              <a:rPr lang="ru-RU" sz="2400" dirty="0"/>
              <a:t>ОЧЕКИВАНИ РЕЗУЛТАТИ (до 100 речи)</a:t>
            </a:r>
          </a:p>
          <a:p>
            <a:r>
              <a:rPr lang="ru-RU" sz="2400" dirty="0"/>
              <a:t>ОЧЕКИВАНИ ЗАКЉУЧАК (до 25 речи)</a:t>
            </a:r>
          </a:p>
          <a:p>
            <a:r>
              <a:rPr lang="ru-RU" sz="2400" dirty="0"/>
              <a:t>КЉУЧНЕ РЕЧИ</a:t>
            </a:r>
            <a:endParaRPr lang="sr-Cyrl-RS" sz="2400" dirty="0" smtClean="0"/>
          </a:p>
          <a:p>
            <a:pPr marL="457200" indent="-457200">
              <a:buAutoNum type="arabicPeriod"/>
            </a:pP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356117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16632"/>
            <a:ext cx="700857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3. Рад усменог докторског испита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6180" y="2348880"/>
            <a:ext cx="8182645" cy="4509120"/>
          </a:xfrm>
        </p:spPr>
        <p:txBody>
          <a:bodyPr>
            <a:normAutofit/>
          </a:bodyPr>
          <a:lstStyle/>
          <a:p>
            <a:r>
              <a:rPr lang="sr-Cyrl-RS" sz="2400" u="sng" dirty="0" smtClean="0"/>
              <a:t>Страна 3</a:t>
            </a:r>
          </a:p>
          <a:p>
            <a:endParaRPr lang="sr-Cyrl-RS" sz="2400" u="sng" dirty="0"/>
          </a:p>
          <a:p>
            <a:r>
              <a:rPr lang="sr-Cyrl-RS" sz="2400" dirty="0" smtClean="0"/>
              <a:t>УВОД </a:t>
            </a:r>
            <a:r>
              <a:rPr lang="ru-RU" sz="2400" dirty="0"/>
              <a:t>(ограничити на једну страну А4 </a:t>
            </a:r>
            <a:r>
              <a:rPr lang="ru-RU" sz="2400" dirty="0" smtClean="0"/>
              <a:t>формата)</a:t>
            </a:r>
          </a:p>
          <a:p>
            <a:endParaRPr lang="ru-RU" sz="2400" dirty="0" smtClean="0"/>
          </a:p>
          <a:p>
            <a:r>
              <a:rPr lang="ru-RU" sz="2400" dirty="0"/>
              <a:t>Када је </a:t>
            </a:r>
            <a:r>
              <a:rPr lang="ru-RU" sz="2400" dirty="0" smtClean="0"/>
              <a:t>увод </a:t>
            </a:r>
            <a:r>
              <a:rPr lang="ru-RU" sz="2400" dirty="0"/>
              <a:t>добро написан, из њега се може разумети </a:t>
            </a:r>
            <a:r>
              <a:rPr lang="ru-RU" sz="2400" u="sng" dirty="0"/>
              <a:t>ШТА ЋЕ НОВО </a:t>
            </a:r>
            <a:r>
              <a:rPr lang="ru-RU" sz="2400" dirty="0"/>
              <a:t>донети резултати тезе,</a:t>
            </a:r>
          </a:p>
          <a:p>
            <a:r>
              <a:rPr lang="ru-RU" sz="2400" dirty="0"/>
              <a:t>и </a:t>
            </a:r>
            <a:r>
              <a:rPr lang="ru-RU" sz="2400" u="sng" dirty="0"/>
              <a:t>КАКАВ ЗНАЧАЈ</a:t>
            </a:r>
            <a:r>
              <a:rPr lang="ru-RU" sz="2400" dirty="0"/>
              <a:t> ће резултати имати за друга истраживања или медицинску </a:t>
            </a:r>
            <a:r>
              <a:rPr lang="ru-RU" sz="2400" dirty="0" smtClean="0"/>
              <a:t>праксу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sr-Cyrl-RS" sz="2400" dirty="0" smtClean="0"/>
          </a:p>
          <a:p>
            <a:endParaRPr lang="sr-Cyrl-RS" sz="2400" dirty="0"/>
          </a:p>
          <a:p>
            <a:endParaRPr lang="sr-Cyrl-RS" sz="2400" dirty="0" smtClean="0"/>
          </a:p>
          <a:p>
            <a:endParaRPr lang="sr-Cyrl-RS" sz="2400" dirty="0" smtClean="0"/>
          </a:p>
          <a:p>
            <a:pPr marL="457200" indent="-457200">
              <a:buAutoNum type="arabicPeriod"/>
            </a:pP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309364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16632"/>
            <a:ext cx="700857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3. Рад усменог докторског испита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6180" y="2348880"/>
            <a:ext cx="8182645" cy="4509120"/>
          </a:xfrm>
        </p:spPr>
        <p:txBody>
          <a:bodyPr>
            <a:normAutofit/>
          </a:bodyPr>
          <a:lstStyle/>
          <a:p>
            <a:r>
              <a:rPr lang="sr-Cyrl-RS" sz="2400" u="sng" dirty="0" smtClean="0"/>
              <a:t>Страна 4</a:t>
            </a:r>
          </a:p>
          <a:p>
            <a:endParaRPr lang="ru-RU" sz="2400" dirty="0" smtClean="0"/>
          </a:p>
          <a:p>
            <a:r>
              <a:rPr lang="ru-RU" sz="2400" dirty="0"/>
              <a:t>ЦИЉЕВИ И ХИПОТЕЗЕ СТУДИЈЕ </a:t>
            </a:r>
            <a:endParaRPr lang="ru-RU" sz="2400" dirty="0" smtClean="0"/>
          </a:p>
          <a:p>
            <a:r>
              <a:rPr lang="ru-RU" sz="2400" dirty="0" smtClean="0"/>
              <a:t>(</a:t>
            </a:r>
            <a:r>
              <a:rPr lang="ru-RU" sz="2400" dirty="0"/>
              <a:t>Ограничити на једну </a:t>
            </a:r>
            <a:r>
              <a:rPr lang="ru-RU" sz="2400" dirty="0" smtClean="0"/>
              <a:t>страну – навести таксативно главне циљеве)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sr-Cyrl-RS" sz="2400" dirty="0" smtClean="0"/>
          </a:p>
          <a:p>
            <a:endParaRPr lang="sr-Cyrl-RS" sz="2400" dirty="0"/>
          </a:p>
          <a:p>
            <a:endParaRPr lang="sr-Cyrl-RS" sz="2400" dirty="0" smtClean="0"/>
          </a:p>
          <a:p>
            <a:endParaRPr lang="sr-Cyrl-RS" sz="2400" dirty="0" smtClean="0"/>
          </a:p>
          <a:p>
            <a:pPr marL="457200" indent="-457200">
              <a:buAutoNum type="arabicPeriod"/>
            </a:pP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264105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16632"/>
            <a:ext cx="700857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3. Рад усменог докторског испита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6180" y="1484784"/>
            <a:ext cx="8182645" cy="5373216"/>
          </a:xfrm>
        </p:spPr>
        <p:txBody>
          <a:bodyPr>
            <a:normAutofit fontScale="85000" lnSpcReduction="10000"/>
          </a:bodyPr>
          <a:lstStyle/>
          <a:p>
            <a:r>
              <a:rPr lang="sr-Cyrl-RS" sz="2400" u="sng" dirty="0" smtClean="0"/>
              <a:t>Страна 5</a:t>
            </a:r>
          </a:p>
          <a:p>
            <a:endParaRPr lang="ru-RU" sz="2400" dirty="0" smtClean="0"/>
          </a:p>
          <a:p>
            <a:r>
              <a:rPr lang="ru-RU" sz="2400" dirty="0" smtClean="0"/>
              <a:t>МАТЕРИЈАЛ И МЕТОД</a:t>
            </a:r>
          </a:p>
          <a:p>
            <a:r>
              <a:rPr lang="ru-RU" sz="2400" dirty="0"/>
              <a:t> Најчешћи типови студија су:</a:t>
            </a:r>
          </a:p>
          <a:p>
            <a:r>
              <a:rPr lang="ru-RU" sz="2400" dirty="0"/>
              <a:t>1. Експериментална студија на животињама in vivo</a:t>
            </a:r>
          </a:p>
          <a:p>
            <a:r>
              <a:rPr lang="ru-RU" sz="2400" dirty="0"/>
              <a:t>2. Експериментална студија на материјалу анималног порекла in vitro</a:t>
            </a:r>
          </a:p>
          <a:p>
            <a:r>
              <a:rPr lang="ru-RU" sz="2400" dirty="0"/>
              <a:t>3. Експериментална студија на микроорганизмима in vitro</a:t>
            </a:r>
          </a:p>
          <a:p>
            <a:r>
              <a:rPr lang="ru-RU" sz="2400" dirty="0"/>
              <a:t>4. Експериментална студија на материјалу хуманог порекла in vitro</a:t>
            </a:r>
          </a:p>
          <a:p>
            <a:r>
              <a:rPr lang="ru-RU" sz="2400" dirty="0"/>
              <a:t>5. Клиничка експериментална студија (неконтролисана, контролисана, рандомизирана, </a:t>
            </a:r>
            <a:r>
              <a:rPr lang="ru-RU" sz="2400" dirty="0" smtClean="0"/>
              <a:t>отворена, једноструко </a:t>
            </a:r>
            <a:r>
              <a:rPr lang="ru-RU" sz="2400" dirty="0"/>
              <a:t>или двоструко слепа)</a:t>
            </a:r>
          </a:p>
          <a:p>
            <a:r>
              <a:rPr lang="ru-RU" sz="2400" dirty="0"/>
              <a:t>6. Клиничка опсервациона студија (кохортна, студија пресека, студија </a:t>
            </a:r>
            <a:r>
              <a:rPr lang="ru-RU" sz="2400" dirty="0" smtClean="0"/>
              <a:t>случај- контрола</a:t>
            </a:r>
            <a:r>
              <a:rPr lang="ru-RU" sz="2400" dirty="0"/>
              <a:t>, </a:t>
            </a:r>
            <a:r>
              <a:rPr lang="ru-RU" sz="2400" dirty="0" smtClean="0"/>
              <a:t>серија случајева</a:t>
            </a:r>
            <a:r>
              <a:rPr lang="ru-RU" sz="2400" dirty="0"/>
              <a:t>)</a:t>
            </a:r>
          </a:p>
          <a:p>
            <a:r>
              <a:rPr lang="ru-RU" sz="2400" dirty="0"/>
              <a:t>7. Студије дијагностичких тестова</a:t>
            </a:r>
          </a:p>
          <a:p>
            <a:r>
              <a:rPr lang="ru-RU" sz="2400" dirty="0"/>
              <a:t>8. Математичко моделирање на основу података добијених мерењима</a:t>
            </a:r>
          </a:p>
          <a:p>
            <a:r>
              <a:rPr lang="ru-RU" sz="2400" dirty="0"/>
              <a:t>9. Студије интервенција у здравственој заштити</a:t>
            </a:r>
          </a:p>
          <a:p>
            <a:r>
              <a:rPr lang="ru-RU" sz="2400" dirty="0"/>
              <a:t>10. Епидемиолошке студије инциденце и/или преваленце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sr-Cyrl-RS" sz="2400" dirty="0" smtClean="0"/>
          </a:p>
          <a:p>
            <a:endParaRPr lang="sr-Cyrl-RS" sz="2400" dirty="0"/>
          </a:p>
          <a:p>
            <a:endParaRPr lang="sr-Cyrl-RS" sz="2400" dirty="0" smtClean="0"/>
          </a:p>
          <a:p>
            <a:endParaRPr lang="sr-Cyrl-RS" sz="2400" dirty="0" smtClean="0"/>
          </a:p>
          <a:p>
            <a:pPr marL="457200" indent="-457200">
              <a:buAutoNum type="arabicPeriod"/>
            </a:pPr>
            <a:endParaRPr lang="sr-Cyrl-RS" sz="2400" dirty="0" smtClean="0"/>
          </a:p>
        </p:txBody>
      </p:sp>
    </p:spTree>
    <p:extLst>
      <p:ext uri="{BB962C8B-B14F-4D97-AF65-F5344CB8AC3E}">
        <p14:creationId xmlns:p14="http://schemas.microsoft.com/office/powerpoint/2010/main" val="221116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787940.potx" id="{9A4E33EC-D715-440E-9062-8AFA4CC9E341}" vid="{0DFBCB81-4ACA-49F1-BA1C-2B43B27F1FC4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1671</TotalTime>
  <Words>548</Words>
  <Application>Microsoft Office PowerPoint</Application>
  <PresentationFormat>Custom</PresentationFormat>
  <Paragraphs>152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Books 16x9</vt:lpstr>
      <vt:lpstr>ПИСАЊЕ ПРИЈАВЕ ЗА УСМЕНИ ДОКТОРСКИ ИСПИТ</vt:lpstr>
      <vt:lpstr>ОСНОВНА УПУТСТВА</vt:lpstr>
      <vt:lpstr>1. Попуњена пријава за полагање испита </vt:lpstr>
      <vt:lpstr>2. Доказ о уплати </vt:lpstr>
      <vt:lpstr>3. Рад усменог докторског испита </vt:lpstr>
      <vt:lpstr>3. Рад усменог докторског испита </vt:lpstr>
      <vt:lpstr>3. Рад усменог докторског испита </vt:lpstr>
      <vt:lpstr>3. Рад усменог докторског испита </vt:lpstr>
      <vt:lpstr>3. Рад усменог докторског испита </vt:lpstr>
      <vt:lpstr>3. Рад усменог докторског испита </vt:lpstr>
      <vt:lpstr>3. Рад усменог докторског испита </vt:lpstr>
      <vt:lpstr>3. Рад усменог докторског испита </vt:lpstr>
      <vt:lpstr>4. Писмена сагласност потенцијалног ментора </vt:lpstr>
      <vt:lpstr>5. Доказ о предложеном ментору да испуњава услове Националног савета за високо образоивање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ОРИГИНАЛНОГ НАУЧНОГ РАДА</dc:title>
  <dc:creator>Berislav Vekic</dc:creator>
  <cp:lastModifiedBy>Berislav Vekic</cp:lastModifiedBy>
  <cp:revision>72</cp:revision>
  <dcterms:created xsi:type="dcterms:W3CDTF">2020-03-08T18:47:40Z</dcterms:created>
  <dcterms:modified xsi:type="dcterms:W3CDTF">2020-06-01T16:57:29Z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